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90" r:id="rId9"/>
    <p:sldId id="291" r:id="rId10"/>
    <p:sldId id="292" r:id="rId11"/>
    <p:sldId id="293" r:id="rId12"/>
    <p:sldId id="294" r:id="rId13"/>
    <p:sldId id="295" r:id="rId14"/>
    <p:sldId id="296" r:id="rId15"/>
    <p:sldId id="297" r:id="rId16"/>
    <p:sldId id="298" r:id="rId17"/>
    <p:sldId id="276" r:id="rId18"/>
    <p:sldId id="268" r:id="rId19"/>
    <p:sldId id="263" r:id="rId20"/>
    <p:sldId id="264" r:id="rId21"/>
    <p:sldId id="277" r:id="rId22"/>
    <p:sldId id="279" r:id="rId23"/>
    <p:sldId id="280" r:id="rId24"/>
    <p:sldId id="281" r:id="rId25"/>
    <p:sldId id="282" r:id="rId26"/>
    <p:sldId id="283" r:id="rId27"/>
    <p:sldId id="284" r:id="rId28"/>
    <p:sldId id="285" r:id="rId29"/>
    <p:sldId id="286" r:id="rId30"/>
    <p:sldId id="287" r:id="rId31"/>
    <p:sldId id="288" r:id="rId32"/>
    <p:sldId id="289" r:id="rId33"/>
    <p:sldId id="300" r:id="rId34"/>
    <p:sldId id="301" r:id="rId35"/>
    <p:sldId id="302" r:id="rId36"/>
    <p:sldId id="303" r:id="rId37"/>
    <p:sldId id="304" r:id="rId38"/>
    <p:sldId id="305" r:id="rId39"/>
    <p:sldId id="306" r:id="rId40"/>
    <p:sldId id="266" r:id="rId41"/>
    <p:sldId id="278" r:id="rId42"/>
    <p:sldId id="299" r:id="rId43"/>
    <p:sldId id="267" r:id="rId44"/>
    <p:sldId id="307" r:id="rId45"/>
    <p:sldId id="271" r:id="rId46"/>
    <p:sldId id="270" r:id="rId47"/>
    <p:sldId id="272" r:id="rId48"/>
    <p:sldId id="273" r:id="rId49"/>
    <p:sldId id="275" r:id="rId50"/>
    <p:sldId id="27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Yus Marcelina" initials="YM" lastIdx="1" clrIdx="0">
    <p:extLst>
      <p:ext uri="{19B8F6BF-5375-455C-9EA6-DF929625EA0E}">
        <p15:presenceInfo xmlns:p15="http://schemas.microsoft.com/office/powerpoint/2012/main" userId="bb8d8c2971f72e3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006600"/>
    <a:srgbClr val="A5A5A5"/>
    <a:srgbClr val="ED7D31"/>
    <a:srgbClr val="4472C4"/>
    <a:srgbClr val="4B772E"/>
    <a:srgbClr val="568736"/>
    <a:srgbClr val="AD5841"/>
    <a:srgbClr val="A7E200"/>
    <a:srgbClr val="A14D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5" d="100"/>
          <a:sy n="75" d="100"/>
        </p:scale>
        <p:origin x="192" y="3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Allocation</c:v>
                </c:pt>
              </c:strCache>
            </c:strRef>
          </c:tx>
          <c:spPr>
            <a:ln>
              <a:noFill/>
            </a:ln>
          </c:spPr>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860-4207-910A-A82C9719BE69}"/>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E860-4207-910A-A82C9719BE69}"/>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860-4207-910A-A82C9719BE69}"/>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E860-4207-910A-A82C9719BE69}"/>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Public Sale</c:v>
                </c:pt>
                <c:pt idx="1">
                  <c:v>Community</c:v>
                </c:pt>
                <c:pt idx="2">
                  <c:v>Insider</c:v>
                </c:pt>
                <c:pt idx="3">
                  <c:v>Foundation</c:v>
                </c:pt>
              </c:strCache>
            </c:strRef>
          </c:cat>
          <c:val>
            <c:numRef>
              <c:f>Sheet1!$B$2:$B$5</c:f>
              <c:numCache>
                <c:formatCode>General</c:formatCode>
                <c:ptCount val="4"/>
                <c:pt idx="0">
                  <c:v>80</c:v>
                </c:pt>
                <c:pt idx="1">
                  <c:v>8</c:v>
                </c:pt>
                <c:pt idx="2">
                  <c:v>5</c:v>
                </c:pt>
                <c:pt idx="3">
                  <c:v>7</c:v>
                </c:pt>
              </c:numCache>
            </c:numRef>
          </c:val>
          <c:extLst>
            <c:ext xmlns:c16="http://schemas.microsoft.com/office/drawing/2014/chart" uri="{C3380CC4-5D6E-409C-BE32-E72D297353CC}">
              <c16:uniqueId val="{00000000-E860-4207-910A-A82C9719BE6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lang="en-US"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Tax</c:v>
                </c:pt>
              </c:strCache>
            </c:strRef>
          </c:tx>
          <c:explosion val="14"/>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FA4-4F32-A311-8A974F6B3BE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FA4-4F32-A311-8A974F6B3BEB}"/>
              </c:ext>
            </c:extLst>
          </c:dPt>
          <c:dPt>
            <c:idx val="2"/>
            <c:bubble3D val="0"/>
            <c:spPr>
              <a:solidFill>
                <a:srgbClr val="FFC000"/>
              </a:solidFill>
              <a:ln w="19050">
                <a:solidFill>
                  <a:schemeClr val="lt1"/>
                </a:solidFill>
              </a:ln>
              <a:effectLst/>
            </c:spPr>
            <c:extLst>
              <c:ext xmlns:c16="http://schemas.microsoft.com/office/drawing/2014/chart" uri="{C3380CC4-5D6E-409C-BE32-E72D297353CC}">
                <c16:uniqueId val="{00000001-0FA4-4F32-A311-8A974F6B3BEB}"/>
              </c:ext>
            </c:extLst>
          </c:dPt>
          <c:dLbls>
            <c:dLbl>
              <c:idx val="0"/>
              <c:tx>
                <c:rich>
                  <a:bodyPr/>
                  <a:lstStyle/>
                  <a:p>
                    <a:fld id="{68A4CB39-EDC0-4A8F-BC6E-925DD11AB72C}" type="CATEGORYNAME">
                      <a:rPr lang="en-US"/>
                      <a:pPr/>
                      <a:t>[CATEGORY NAME]</a:t>
                    </a:fld>
                    <a:r>
                      <a:rPr lang="en-US" baseline="0"/>
                      <a:t>
8%</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0FA4-4F32-A311-8A974F6B3BEB}"/>
                </c:ext>
              </c:extLst>
            </c:dLbl>
            <c:dLbl>
              <c:idx val="1"/>
              <c:tx>
                <c:rich>
                  <a:bodyPr/>
                  <a:lstStyle/>
                  <a:p>
                    <a:fld id="{7DF822D5-8444-4B5B-A766-4199B3A7C75E}" type="CATEGORYNAME">
                      <a:rPr lang="en-US"/>
                      <a:pPr/>
                      <a:t>[CATEGORY NAME]</a:t>
                    </a:fld>
                    <a:r>
                      <a:rPr lang="en-US" baseline="0"/>
                      <a:t>
2%</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FA4-4F32-A311-8A974F6B3BEB}"/>
                </c:ext>
              </c:extLst>
            </c:dLbl>
            <c:dLbl>
              <c:idx val="2"/>
              <c:tx>
                <c:rich>
                  <a:bodyPr/>
                  <a:lstStyle/>
                  <a:p>
                    <a:fld id="{FABC60FE-F89C-41D1-B0E2-2B8C886B76AF}" type="CATEGORYNAME">
                      <a:rPr lang="en-US" smtClean="0"/>
                      <a:pPr/>
                      <a:t>[CATEGORY NAME]</a:t>
                    </a:fld>
                    <a:endParaRPr lang="en-US" baseline="0"/>
                  </a:p>
                  <a:p>
                    <a:r>
                      <a:rPr lang="en-US" baseline="0"/>
                      <a:t>2%</a:t>
                    </a:r>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FA4-4F32-A311-8A974F6B3BEB}"/>
                </c:ext>
              </c:extLst>
            </c:dLbl>
            <c:spPr>
              <a:solidFill>
                <a:srgbClr val="70AD47">
                  <a:lumMod val="40000"/>
                  <a:lumOff val="60000"/>
                </a:srgbClr>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1" i="0" u="none" strike="noStrike" kern="1200" baseline="0">
                    <a:solidFill>
                      <a:schemeClr val="dk1">
                        <a:lumMod val="65000"/>
                        <a:lumOff val="35000"/>
                      </a:schemeClr>
                    </a:solidFill>
                    <a:latin typeface="+mn-lt"/>
                    <a:ea typeface="+mn-ea"/>
                    <a:cs typeface="+mn-cs"/>
                  </a:defRPr>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Sheet1!$A$2:$A$4</c:f>
              <c:strCache>
                <c:ptCount val="3"/>
                <c:pt idx="0">
                  <c:v>Charity</c:v>
                </c:pt>
                <c:pt idx="1">
                  <c:v>Liquidity</c:v>
                </c:pt>
                <c:pt idx="2">
                  <c:v>Development</c:v>
                </c:pt>
              </c:strCache>
            </c:strRef>
          </c:cat>
          <c:val>
            <c:numRef>
              <c:f>Sheet1!$B$2:$B$4</c:f>
              <c:numCache>
                <c:formatCode>0%</c:formatCode>
                <c:ptCount val="3"/>
                <c:pt idx="0">
                  <c:v>0.08</c:v>
                </c:pt>
                <c:pt idx="1">
                  <c:v>0.02</c:v>
                </c:pt>
                <c:pt idx="2">
                  <c:v>0.02</c:v>
                </c:pt>
              </c:numCache>
            </c:numRef>
          </c:val>
          <c:extLst>
            <c:ext xmlns:c16="http://schemas.microsoft.com/office/drawing/2014/chart" uri="{C3380CC4-5D6E-409C-BE32-E72D297353CC}">
              <c16:uniqueId val="{00000000-0FA4-4F32-A311-8A974F6B3BEB}"/>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doughnutChart>
        <c:varyColors val="1"/>
        <c:ser>
          <c:idx val="0"/>
          <c:order val="0"/>
          <c:explosion val="20"/>
          <c:dPt>
            <c:idx val="0"/>
            <c:bubble3D val="0"/>
            <c:spPr>
              <a:solidFill>
                <a:schemeClr val="accent6">
                  <a:tint val="44000"/>
                </a:schemeClr>
              </a:solidFill>
              <a:ln w="19050">
                <a:solidFill>
                  <a:schemeClr val="lt1"/>
                </a:solidFill>
              </a:ln>
              <a:effectLst/>
            </c:spPr>
            <c:extLst>
              <c:ext xmlns:c16="http://schemas.microsoft.com/office/drawing/2014/chart" uri="{C3380CC4-5D6E-409C-BE32-E72D297353CC}">
                <c16:uniqueId val="{00000001-D82C-4197-A25A-CA88F1E287E0}"/>
              </c:ext>
            </c:extLst>
          </c:dPt>
          <c:dPt>
            <c:idx val="1"/>
            <c:bubble3D val="0"/>
            <c:spPr>
              <a:solidFill>
                <a:schemeClr val="accent6">
                  <a:tint val="58000"/>
                </a:schemeClr>
              </a:solidFill>
              <a:ln w="19050">
                <a:solidFill>
                  <a:schemeClr val="lt1"/>
                </a:solidFill>
              </a:ln>
              <a:effectLst/>
            </c:spPr>
            <c:extLst>
              <c:ext xmlns:c16="http://schemas.microsoft.com/office/drawing/2014/chart" uri="{C3380CC4-5D6E-409C-BE32-E72D297353CC}">
                <c16:uniqueId val="{00000003-D82C-4197-A25A-CA88F1E287E0}"/>
              </c:ext>
            </c:extLst>
          </c:dPt>
          <c:dPt>
            <c:idx val="2"/>
            <c:bubble3D val="0"/>
            <c:spPr>
              <a:solidFill>
                <a:schemeClr val="accent6">
                  <a:tint val="72000"/>
                </a:schemeClr>
              </a:solidFill>
              <a:ln w="19050">
                <a:solidFill>
                  <a:schemeClr val="lt1"/>
                </a:solidFill>
              </a:ln>
              <a:effectLst/>
            </c:spPr>
            <c:extLst>
              <c:ext xmlns:c16="http://schemas.microsoft.com/office/drawing/2014/chart" uri="{C3380CC4-5D6E-409C-BE32-E72D297353CC}">
                <c16:uniqueId val="{00000001-D2B6-4763-B6DE-72AF094F4D7D}"/>
              </c:ext>
            </c:extLst>
          </c:dPt>
          <c:dPt>
            <c:idx val="3"/>
            <c:bubble3D val="0"/>
            <c:spPr>
              <a:solidFill>
                <a:schemeClr val="accent6">
                  <a:tint val="86000"/>
                </a:schemeClr>
              </a:solidFill>
              <a:ln w="19050">
                <a:solidFill>
                  <a:schemeClr val="lt1"/>
                </a:solidFill>
              </a:ln>
              <a:effectLst/>
            </c:spPr>
            <c:extLst>
              <c:ext xmlns:c16="http://schemas.microsoft.com/office/drawing/2014/chart" uri="{C3380CC4-5D6E-409C-BE32-E72D297353CC}">
                <c16:uniqueId val="{00000007-D82C-4197-A25A-CA88F1E287E0}"/>
              </c:ext>
            </c:extLst>
          </c:dPt>
          <c:dPt>
            <c:idx val="4"/>
            <c:bubble3D val="0"/>
            <c:spPr>
              <a:solidFill>
                <a:schemeClr val="accent6"/>
              </a:solidFill>
              <a:ln w="19050">
                <a:solidFill>
                  <a:schemeClr val="lt1"/>
                </a:solidFill>
              </a:ln>
              <a:effectLst/>
            </c:spPr>
            <c:extLst>
              <c:ext xmlns:c16="http://schemas.microsoft.com/office/drawing/2014/chart" uri="{C3380CC4-5D6E-409C-BE32-E72D297353CC}">
                <c16:uniqueId val="{00000009-D82C-4197-A25A-CA88F1E287E0}"/>
              </c:ext>
            </c:extLst>
          </c:dPt>
          <c:dPt>
            <c:idx val="5"/>
            <c:bubble3D val="0"/>
            <c:spPr>
              <a:solidFill>
                <a:schemeClr val="accent6">
                  <a:shade val="86000"/>
                </a:schemeClr>
              </a:solidFill>
              <a:ln w="19050">
                <a:solidFill>
                  <a:schemeClr val="lt1"/>
                </a:solidFill>
              </a:ln>
              <a:effectLst/>
            </c:spPr>
            <c:extLst>
              <c:ext xmlns:c16="http://schemas.microsoft.com/office/drawing/2014/chart" uri="{C3380CC4-5D6E-409C-BE32-E72D297353CC}">
                <c16:uniqueId val="{0000000B-D82C-4197-A25A-CA88F1E287E0}"/>
              </c:ext>
            </c:extLst>
          </c:dPt>
          <c:dPt>
            <c:idx val="6"/>
            <c:bubble3D val="0"/>
            <c:spPr>
              <a:solidFill>
                <a:schemeClr val="accent6">
                  <a:shade val="72000"/>
                </a:schemeClr>
              </a:solidFill>
              <a:ln w="19050">
                <a:solidFill>
                  <a:schemeClr val="lt1"/>
                </a:solidFill>
              </a:ln>
              <a:effectLst/>
            </c:spPr>
            <c:extLst>
              <c:ext xmlns:c16="http://schemas.microsoft.com/office/drawing/2014/chart" uri="{C3380CC4-5D6E-409C-BE32-E72D297353CC}">
                <c16:uniqueId val="{0000000D-D82C-4197-A25A-CA88F1E287E0}"/>
              </c:ext>
            </c:extLst>
          </c:dPt>
          <c:dPt>
            <c:idx val="7"/>
            <c:bubble3D val="0"/>
            <c:spPr>
              <a:solidFill>
                <a:schemeClr val="accent6">
                  <a:shade val="58000"/>
                </a:schemeClr>
              </a:solidFill>
              <a:ln w="19050">
                <a:solidFill>
                  <a:schemeClr val="lt1"/>
                </a:solidFill>
              </a:ln>
              <a:effectLst/>
            </c:spPr>
            <c:extLst>
              <c:ext xmlns:c16="http://schemas.microsoft.com/office/drawing/2014/chart" uri="{C3380CC4-5D6E-409C-BE32-E72D297353CC}">
                <c16:uniqueId val="{0000000F-D82C-4197-A25A-CA88F1E287E0}"/>
              </c:ext>
            </c:extLst>
          </c:dPt>
          <c:dPt>
            <c:idx val="8"/>
            <c:bubble3D val="0"/>
            <c:spPr>
              <a:solidFill>
                <a:schemeClr val="accent6">
                  <a:shade val="44000"/>
                </a:schemeClr>
              </a:solidFill>
              <a:ln w="19050">
                <a:solidFill>
                  <a:schemeClr val="lt1"/>
                </a:solidFill>
              </a:ln>
              <a:effectLst/>
            </c:spPr>
            <c:extLst>
              <c:ext xmlns:c16="http://schemas.microsoft.com/office/drawing/2014/chart" uri="{C3380CC4-5D6E-409C-BE32-E72D297353CC}">
                <c16:uniqueId val="{00000011-D82C-4197-A25A-CA88F1E287E0}"/>
              </c:ext>
            </c:extLst>
          </c:dPt>
          <c:dLbls>
            <c:delete val="1"/>
          </c:dLbls>
          <c:val>
            <c:numRef>
              <c:f>Sheet1!$B$2:$B$10</c:f>
              <c:numCache>
                <c:formatCode>General</c:formatCode>
                <c:ptCount val="9"/>
                <c:pt idx="0">
                  <c:v>1.1000000000000001</c:v>
                </c:pt>
                <c:pt idx="1">
                  <c:v>1.1000000000000001</c:v>
                </c:pt>
                <c:pt idx="2">
                  <c:v>1.1000000000000001</c:v>
                </c:pt>
                <c:pt idx="3">
                  <c:v>1.1000000000000001</c:v>
                </c:pt>
                <c:pt idx="4">
                  <c:v>1.1000000000000001</c:v>
                </c:pt>
                <c:pt idx="5">
                  <c:v>1.1000000000000001</c:v>
                </c:pt>
                <c:pt idx="6">
                  <c:v>1.1000000000000001</c:v>
                </c:pt>
                <c:pt idx="7">
                  <c:v>1.1000000000000001</c:v>
                </c:pt>
                <c:pt idx="8">
                  <c:v>1.1000000000000001</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Column1</c:v>
                      </c:pt>
                    </c:strCache>
                  </c:strRef>
                </c15:tx>
              </c15:filteredSeriesTitle>
            </c:ext>
            <c:ext xmlns:c15="http://schemas.microsoft.com/office/drawing/2012/chart" uri="{02D57815-91ED-43cb-92C2-25804820EDAC}">
              <c15:filteredCategoryTitle>
                <c15:cat>
                  <c:strRef>
                    <c:extLst>
                      <c:ext uri="{02D57815-91ED-43cb-92C2-25804820EDAC}">
                        <c15:formulaRef>
                          <c15:sqref>Sheet1!$A$2:$A$10</c15:sqref>
                        </c15:formulaRef>
                      </c:ext>
                    </c:extLst>
                    <c:strCache>
                      <c:ptCount val="9"/>
                      <c:pt idx="0">
                        <c:v>Recruitment Fee</c:v>
                      </c:pt>
                      <c:pt idx="1">
                        <c:v>Listing Fee</c:v>
                      </c:pt>
                      <c:pt idx="2">
                        <c:v>Agartheum</c:v>
                      </c:pt>
                      <c:pt idx="3">
                        <c:v>Tokenomics</c:v>
                      </c:pt>
                      <c:pt idx="4">
                        <c:v>Sponsorships</c:v>
                      </c:pt>
                      <c:pt idx="5">
                        <c:v>Investment</c:v>
                      </c:pt>
                      <c:pt idx="6">
                        <c:v>Venture Capital</c:v>
                      </c:pt>
                      <c:pt idx="7">
                        <c:v>Grants</c:v>
                      </c:pt>
                      <c:pt idx="8">
                        <c:v>Donation</c:v>
                      </c:pt>
                    </c:strCache>
                  </c:strRef>
                </c15:cat>
              </c15:filteredCategoryTitle>
            </c:ext>
            <c:ext xmlns:c16="http://schemas.microsoft.com/office/drawing/2014/chart" uri="{C3380CC4-5D6E-409C-BE32-E72D297353CC}">
              <c16:uniqueId val="{00000000-D2B6-4763-B6DE-72AF094F4D7D}"/>
            </c:ext>
          </c:extLst>
        </c:ser>
        <c:dLbls>
          <c:showLegendKey val="0"/>
          <c:showVal val="0"/>
          <c:showCatName val="0"/>
          <c:showSerName val="0"/>
          <c:showPercent val="1"/>
          <c:showBubbleSize val="0"/>
          <c:showLeaderLines val="1"/>
        </c:dLbls>
        <c:firstSliceAng val="0"/>
        <c:holeSize val="4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4B772E"/>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6">
  <a:schemeClr val="accent6"/>
</cs:colorStyle>
</file>

<file path=ppt/charts/colors10.xml><?xml version="1.0" encoding="utf-8"?>
<cs:colorStyle xmlns:cs="http://schemas.microsoft.com/office/drawing/2012/chartStyle" xmlns:a="http://schemas.openxmlformats.org/drawingml/2006/main" meth="withinLinearReversed" id="26">
  <a:schemeClr val="accent6"/>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6">
  <a:schemeClr val="accent6"/>
</cs:colorStyle>
</file>

<file path=ppt/charts/colors3.xml><?xml version="1.0" encoding="utf-8"?>
<cs:colorStyle xmlns:cs="http://schemas.microsoft.com/office/drawing/2012/chartStyle" xmlns:a="http://schemas.openxmlformats.org/drawingml/2006/main" meth="withinLinearReversed" id="26">
  <a:schemeClr val="accent6"/>
</cs:colorStyle>
</file>

<file path=ppt/charts/colors4.xml><?xml version="1.0" encoding="utf-8"?>
<cs:colorStyle xmlns:cs="http://schemas.microsoft.com/office/drawing/2012/chartStyle" xmlns:a="http://schemas.openxmlformats.org/drawingml/2006/main" meth="withinLinearReversed" id="26">
  <a:schemeClr val="accent6"/>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withinLinearReversed" id="26">
  <a:schemeClr val="accent6"/>
</cs:colorStyle>
</file>

<file path=ppt/charts/colors7.xml><?xml version="1.0" encoding="utf-8"?>
<cs:colorStyle xmlns:cs="http://schemas.microsoft.com/office/drawing/2012/chartStyle" xmlns:a="http://schemas.openxmlformats.org/drawingml/2006/main" meth="withinLinearReversed" id="26">
  <a:schemeClr val="accent6"/>
</cs:colorStyle>
</file>

<file path=ppt/charts/colors8.xml><?xml version="1.0" encoding="utf-8"?>
<cs:colorStyle xmlns:cs="http://schemas.microsoft.com/office/drawing/2012/chartStyle" xmlns:a="http://schemas.openxmlformats.org/drawingml/2006/main" meth="withinLinearReversed" id="26">
  <a:schemeClr val="accent6"/>
</cs:colorStyle>
</file>

<file path=ppt/charts/colors9.xml><?xml version="1.0" encoding="utf-8"?>
<cs:colorStyle xmlns:cs="http://schemas.microsoft.com/office/drawing/2012/chartStyle" xmlns:a="http://schemas.openxmlformats.org/drawingml/2006/main" meth="withinLinearReversed" id="26">
  <a:schemeClr val="accent6"/>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0.06017</cdr:x>
      <cdr:y>0.05981</cdr:y>
    </cdr:from>
    <cdr:to>
      <cdr:x>0.94813</cdr:x>
      <cdr:y>0.94513</cdr:y>
    </cdr:to>
    <cdr:sp macro="" textlink="">
      <cdr:nvSpPr>
        <cdr:cNvPr id="2" name="Oval 1">
          <a:extLst xmlns:a="http://schemas.openxmlformats.org/drawingml/2006/main">
            <a:ext uri="{FF2B5EF4-FFF2-40B4-BE49-F238E27FC236}">
              <a16:creationId xmlns:a16="http://schemas.microsoft.com/office/drawing/2014/main" id="{26F22E07-97EC-44ED-B958-8E619FF17741}"/>
            </a:ext>
          </a:extLst>
        </cdr:cNvPr>
        <cdr:cNvSpPr/>
      </cdr:nvSpPr>
      <cdr:spPr>
        <a:xfrm xmlns:a="http://schemas.openxmlformats.org/drawingml/2006/main">
          <a:off x="332410" y="330092"/>
          <a:ext cx="4905376" cy="4886325"/>
        </a:xfrm>
        <a:prstGeom xmlns:a="http://schemas.openxmlformats.org/drawingml/2006/main" prst="ellipse">
          <a:avLst/>
        </a:prstGeom>
        <a:noFill xmlns:a="http://schemas.openxmlformats.org/drawingml/2006/main"/>
        <a:ln xmlns:a="http://schemas.openxmlformats.org/drawingml/2006/main" w="762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B6B0B8-0C77-4511-B471-F202E22BCC29}" type="datetimeFigureOut">
              <a:rPr lang="en-US" smtClean="0"/>
              <a:t>9/15/2022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9CD00F-503A-4084-A9B9-67690DA2DA06}" type="slidenum">
              <a:rPr lang="en-US" smtClean="0"/>
              <a:t>‹#›</a:t>
            </a:fld>
            <a:endParaRPr lang="en-US"/>
          </a:p>
        </p:txBody>
      </p:sp>
    </p:spTree>
    <p:extLst>
      <p:ext uri="{BB962C8B-B14F-4D97-AF65-F5344CB8AC3E}">
        <p14:creationId xmlns:p14="http://schemas.microsoft.com/office/powerpoint/2010/main" val="3325245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A14970C-3301-4DD8-87C8-448E3F893981}" type="slidenum">
              <a:rPr lang="en-US" smtClean="0"/>
              <a:t>47</a:t>
            </a:fld>
            <a:endParaRPr lang="en-US"/>
          </a:p>
        </p:txBody>
      </p:sp>
    </p:spTree>
    <p:extLst>
      <p:ext uri="{BB962C8B-B14F-4D97-AF65-F5344CB8AC3E}">
        <p14:creationId xmlns:p14="http://schemas.microsoft.com/office/powerpoint/2010/main" val="3655142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3F2FC-CFB9-491D-8D89-79426806EB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0DC152-216C-43A5-9C21-4D804FC9F7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5489ADF-48FD-4905-824C-D4A55592CF3C}"/>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81D30F03-DC11-448A-91CA-47A515AD45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6EB108-4BE9-4FAB-A69E-32FECB468280}"/>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458612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2B345-FAD0-4B26-A921-E6A0785E43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1531C-E25D-41A7-9F91-ED0660614E7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FBA6D0-2FAC-4BFC-B037-9D926ECAA8C3}"/>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73D3B792-4435-41D3-AB7E-859894A84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B4D8F1-E032-466B-8C56-CB7903E194D7}"/>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3225482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51843-DF0B-4E44-9A67-37944421FF0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8A1EC-8CE1-4BE1-B320-0ADDA7F812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7D4443-CAAF-4A02-BC3F-26445D02405D}"/>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D86B58F8-2D4F-4917-A808-83D0CAFD76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6F332-627B-4F71-94C1-4921F18D8840}"/>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24463534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69A71A3-950D-4899-B79B-35F2758BD331}"/>
              </a:ext>
            </a:extLst>
          </p:cNvPr>
          <p:cNvGrpSpPr/>
          <p:nvPr userDrawn="1"/>
        </p:nvGrpSpPr>
        <p:grpSpPr>
          <a:xfrm>
            <a:off x="0" y="1207336"/>
            <a:ext cx="12192000" cy="4467863"/>
            <a:chOff x="0" y="1207336"/>
            <a:chExt cx="12192000" cy="4467863"/>
          </a:xfrm>
        </p:grpSpPr>
        <p:sp>
          <p:nvSpPr>
            <p:cNvPr id="33" name="Flowchart: Delay 24">
              <a:extLst>
                <a:ext uri="{FF2B5EF4-FFF2-40B4-BE49-F238E27FC236}">
                  <a16:creationId xmlns:a16="http://schemas.microsoft.com/office/drawing/2014/main" id="{928187B2-0394-40AE-9F9C-6682AC71596C}"/>
                </a:ext>
              </a:extLst>
            </p:cNvPr>
            <p:cNvSpPr/>
            <p:nvPr userDrawn="1"/>
          </p:nvSpPr>
          <p:spPr>
            <a:xfrm flipH="1">
              <a:off x="2613003" y="3441616"/>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5" name="Flowchart: Delay 24">
              <a:extLst>
                <a:ext uri="{FF2B5EF4-FFF2-40B4-BE49-F238E27FC236}">
                  <a16:creationId xmlns:a16="http://schemas.microsoft.com/office/drawing/2014/main" id="{355D9AC9-E7B7-459E-925B-0047C675B750}"/>
                </a:ext>
              </a:extLst>
            </p:cNvPr>
            <p:cNvSpPr/>
            <p:nvPr userDrawn="1"/>
          </p:nvSpPr>
          <p:spPr>
            <a:xfrm>
              <a:off x="9491472" y="1379494"/>
              <a:ext cx="1849273" cy="2052000"/>
            </a:xfrm>
            <a:custGeom>
              <a:avLst/>
              <a:gdLst>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 name="connsiteX5" fmla="*/ 0 w 2066400"/>
                <a:gd name="connsiteY5" fmla="*/ 0 h 2422800"/>
                <a:gd name="connsiteX0" fmla="*/ 7185 w 2073585"/>
                <a:gd name="connsiteY0" fmla="*/ 0 h 2422800"/>
                <a:gd name="connsiteX1" fmla="*/ 1040385 w 2073585"/>
                <a:gd name="connsiteY1" fmla="*/ 0 h 2422800"/>
                <a:gd name="connsiteX2" fmla="*/ 2073585 w 2073585"/>
                <a:gd name="connsiteY2" fmla="*/ 1211400 h 2422800"/>
                <a:gd name="connsiteX3" fmla="*/ 1040385 w 2073585"/>
                <a:gd name="connsiteY3" fmla="*/ 2422800 h 2422800"/>
                <a:gd name="connsiteX4" fmla="*/ 7185 w 2073585"/>
                <a:gd name="connsiteY4" fmla="*/ 2422800 h 2422800"/>
                <a:gd name="connsiteX5" fmla="*/ 0 w 2073585"/>
                <a:gd name="connsiteY5" fmla="*/ 1045208 h 2422800"/>
                <a:gd name="connsiteX6" fmla="*/ 7185 w 2073585"/>
                <a:gd name="connsiteY6" fmla="*/ 0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6" fmla="*/ 91440 w 2073585"/>
                <a:gd name="connsiteY6" fmla="*/ 1136648 h 2422800"/>
                <a:gd name="connsiteX0" fmla="*/ 0 w 2073585"/>
                <a:gd name="connsiteY0" fmla="*/ 1045208 h 2422800"/>
                <a:gd name="connsiteX1" fmla="*/ 7185 w 2073585"/>
                <a:gd name="connsiteY1" fmla="*/ 0 h 2422800"/>
                <a:gd name="connsiteX2" fmla="*/ 1040385 w 2073585"/>
                <a:gd name="connsiteY2" fmla="*/ 0 h 2422800"/>
                <a:gd name="connsiteX3" fmla="*/ 2073585 w 2073585"/>
                <a:gd name="connsiteY3" fmla="*/ 1211400 h 2422800"/>
                <a:gd name="connsiteX4" fmla="*/ 1040385 w 2073585"/>
                <a:gd name="connsiteY4" fmla="*/ 2422800 h 2422800"/>
                <a:gd name="connsiteX5" fmla="*/ 7185 w 2073585"/>
                <a:gd name="connsiteY5" fmla="*/ 2422800 h 2422800"/>
                <a:gd name="connsiteX0" fmla="*/ 0 w 2066400"/>
                <a:gd name="connsiteY0" fmla="*/ 0 h 2422800"/>
                <a:gd name="connsiteX1" fmla="*/ 1033200 w 2066400"/>
                <a:gd name="connsiteY1" fmla="*/ 0 h 2422800"/>
                <a:gd name="connsiteX2" fmla="*/ 2066400 w 2066400"/>
                <a:gd name="connsiteY2" fmla="*/ 1211400 h 2422800"/>
                <a:gd name="connsiteX3" fmla="*/ 1033200 w 2066400"/>
                <a:gd name="connsiteY3" fmla="*/ 2422800 h 2422800"/>
                <a:gd name="connsiteX4" fmla="*/ 0 w 2066400"/>
                <a:gd name="connsiteY4" fmla="*/ 2422800 h 242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6400" h="2422800">
                  <a:moveTo>
                    <a:pt x="0" y="0"/>
                  </a:moveTo>
                  <a:lnTo>
                    <a:pt x="1033200" y="0"/>
                  </a:lnTo>
                  <a:cubicBezTo>
                    <a:pt x="1603821" y="0"/>
                    <a:pt x="2066400" y="542362"/>
                    <a:pt x="2066400" y="1211400"/>
                  </a:cubicBezTo>
                  <a:cubicBezTo>
                    <a:pt x="2066400" y="1880438"/>
                    <a:pt x="1603821" y="2422800"/>
                    <a:pt x="1033200" y="2422800"/>
                  </a:cubicBezTo>
                  <a:lnTo>
                    <a:pt x="0" y="2422800"/>
                  </a:lnTo>
                </a:path>
              </a:pathLst>
            </a:custGeom>
            <a:noFill/>
            <a:ln w="355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Rectangle 14">
              <a:extLst>
                <a:ext uri="{FF2B5EF4-FFF2-40B4-BE49-F238E27FC236}">
                  <a16:creationId xmlns:a16="http://schemas.microsoft.com/office/drawing/2014/main" id="{5302FB5C-BDE1-4891-8E91-CB3F868629BB}"/>
                </a:ext>
              </a:extLst>
            </p:cNvPr>
            <p:cNvSpPr/>
            <p:nvPr userDrawn="1"/>
          </p:nvSpPr>
          <p:spPr>
            <a:xfrm>
              <a:off x="4416552" y="1207336"/>
              <a:ext cx="5074920" cy="356616"/>
            </a:xfrm>
            <a:prstGeom prst="rect">
              <a:avLst/>
            </a:prstGeom>
            <a:gradFill flip="none" rotWithShape="1">
              <a:gsLst>
                <a:gs pos="0">
                  <a:srgbClr val="BAC82F"/>
                </a:gs>
                <a:gs pos="100000">
                  <a:srgbClr val="0C6D8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ctangle 10">
              <a:extLst>
                <a:ext uri="{FF2B5EF4-FFF2-40B4-BE49-F238E27FC236}">
                  <a16:creationId xmlns:a16="http://schemas.microsoft.com/office/drawing/2014/main" id="{D09DE4F0-7E7E-4423-A407-CD6485ACBB4F}"/>
                </a:ext>
              </a:extLst>
            </p:cNvPr>
            <p:cNvSpPr/>
            <p:nvPr userDrawn="1"/>
          </p:nvSpPr>
          <p:spPr>
            <a:xfrm>
              <a:off x="0" y="1207336"/>
              <a:ext cx="4416552" cy="356616"/>
            </a:xfrm>
            <a:prstGeom prst="rect">
              <a:avLst/>
            </a:prstGeom>
            <a:gradFill flip="none" rotWithShape="1">
              <a:gsLst>
                <a:gs pos="0">
                  <a:srgbClr val="F2C020"/>
                </a:gs>
                <a:gs pos="100000">
                  <a:srgbClr val="BAC82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8" name="Rectangle 27">
              <a:extLst>
                <a:ext uri="{FF2B5EF4-FFF2-40B4-BE49-F238E27FC236}">
                  <a16:creationId xmlns:a16="http://schemas.microsoft.com/office/drawing/2014/main" id="{4ED74833-8EE3-4FA9-B6D2-03710E410482}"/>
                </a:ext>
              </a:extLst>
            </p:cNvPr>
            <p:cNvSpPr/>
            <p:nvPr userDrawn="1"/>
          </p:nvSpPr>
          <p:spPr>
            <a:xfrm>
              <a:off x="4416552" y="3269385"/>
              <a:ext cx="5074920" cy="356616"/>
            </a:xfrm>
            <a:prstGeom prst="rect">
              <a:avLst/>
            </a:prstGeom>
            <a:gradFill flip="none" rotWithShape="1">
              <a:gsLst>
                <a:gs pos="0">
                  <a:schemeClr val="tx2"/>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7" name="Rectangle 36">
              <a:extLst>
                <a:ext uri="{FF2B5EF4-FFF2-40B4-BE49-F238E27FC236}">
                  <a16:creationId xmlns:a16="http://schemas.microsoft.com/office/drawing/2014/main" id="{94005B59-B78D-469E-BAA4-E7B2A61E103D}"/>
                </a:ext>
              </a:extLst>
            </p:cNvPr>
            <p:cNvSpPr/>
            <p:nvPr userDrawn="1"/>
          </p:nvSpPr>
          <p:spPr>
            <a:xfrm>
              <a:off x="4414968" y="5318583"/>
              <a:ext cx="5074920" cy="356616"/>
            </a:xfrm>
            <a:prstGeom prst="rect">
              <a:avLst/>
            </a:prstGeom>
            <a:gradFill flip="none" rotWithShape="1">
              <a:gsLst>
                <a:gs pos="0">
                  <a:schemeClr val="tx2"/>
                </a:gs>
                <a:gs pos="52000">
                  <a:schemeClr val="accent3"/>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64" name="Rectangle 63">
              <a:extLst>
                <a:ext uri="{FF2B5EF4-FFF2-40B4-BE49-F238E27FC236}">
                  <a16:creationId xmlns:a16="http://schemas.microsoft.com/office/drawing/2014/main" id="{40BE4BEF-834D-4D0F-8E96-F1F8E6600C46}"/>
                </a:ext>
              </a:extLst>
            </p:cNvPr>
            <p:cNvSpPr/>
            <p:nvPr userDrawn="1"/>
          </p:nvSpPr>
          <p:spPr>
            <a:xfrm>
              <a:off x="9448800" y="5317275"/>
              <a:ext cx="2743200" cy="356616"/>
            </a:xfrm>
            <a:prstGeom prst="rect">
              <a:avLst/>
            </a:prstGeom>
            <a:gradFill flip="none" rotWithShape="1">
              <a:gsLst>
                <a:gs pos="0">
                  <a:schemeClr val="accent5"/>
                </a:gs>
                <a:gs pos="100000">
                  <a:srgbClr val="F2C02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grpSp>
      <p:sp>
        <p:nvSpPr>
          <p:cNvPr id="2" name="Title 1">
            <a:extLst>
              <a:ext uri="{FF2B5EF4-FFF2-40B4-BE49-F238E27FC236}">
                <a16:creationId xmlns:a16="http://schemas.microsoft.com/office/drawing/2014/main" id="{1A4D6C00-E83E-4187-903F-A0A515BA93F6}"/>
              </a:ext>
            </a:extLst>
          </p:cNvPr>
          <p:cNvSpPr>
            <a:spLocks noGrp="1"/>
          </p:cNvSpPr>
          <p:nvPr>
            <p:ph type="title" hasCustomPrompt="1"/>
          </p:nvPr>
        </p:nvSpPr>
        <p:spPr>
          <a:xfrm>
            <a:off x="462638" y="2079876"/>
            <a:ext cx="3052087" cy="1475598"/>
          </a:xfrm>
        </p:spPr>
        <p:txBody>
          <a:bodyPr lIns="0" tIns="0" rIns="0" bIns="0"/>
          <a:lstStyle>
            <a:lvl1pPr>
              <a:defRPr/>
            </a:lvl1pPr>
          </a:lstStyle>
          <a:p>
            <a:r>
              <a:rPr lang="en-US" noProof="0"/>
              <a:t>CLICK TO EDIT</a:t>
            </a:r>
            <a:br>
              <a:rPr lang="en-US" noProof="0"/>
            </a:br>
            <a:r>
              <a:rPr lang="en-US" noProof="0"/>
              <a:t>MASTER TITLE</a:t>
            </a:r>
            <a:br>
              <a:rPr lang="en-US" noProof="0"/>
            </a:br>
            <a:r>
              <a:rPr lang="en-US" noProof="0"/>
              <a:t>STYLE</a:t>
            </a:r>
          </a:p>
        </p:txBody>
      </p:sp>
      <p:sp>
        <p:nvSpPr>
          <p:cNvPr id="8" name="Text Placeholder 7">
            <a:extLst>
              <a:ext uri="{FF2B5EF4-FFF2-40B4-BE49-F238E27FC236}">
                <a16:creationId xmlns:a16="http://schemas.microsoft.com/office/drawing/2014/main" id="{00F0DE95-4ED7-482F-BB4E-C1238B352DAD}"/>
              </a:ext>
            </a:extLst>
          </p:cNvPr>
          <p:cNvSpPr>
            <a:spLocks noGrp="1"/>
          </p:cNvSpPr>
          <p:nvPr>
            <p:ph type="body" sz="quarter" idx="13" hasCustomPrompt="1"/>
          </p:nvPr>
        </p:nvSpPr>
        <p:spPr>
          <a:xfrm>
            <a:off x="461963" y="3587769"/>
            <a:ext cx="1726129" cy="291597"/>
          </a:xfrm>
        </p:spPr>
        <p:txBody>
          <a:bodyPr lIns="0" tIns="0" rIns="0" bIns="0">
            <a:normAutofit/>
          </a:bodyPr>
          <a:lstStyle>
            <a:lvl1pPr marL="0" indent="0">
              <a:buNone/>
              <a:defRPr sz="2000" b="1" i="1">
                <a:solidFill>
                  <a:schemeClr val="tx2"/>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20XX-20XX</a:t>
            </a:r>
          </a:p>
        </p:txBody>
      </p:sp>
      <p:sp>
        <p:nvSpPr>
          <p:cNvPr id="9" name="Text Placeholder 7">
            <a:extLst>
              <a:ext uri="{FF2B5EF4-FFF2-40B4-BE49-F238E27FC236}">
                <a16:creationId xmlns:a16="http://schemas.microsoft.com/office/drawing/2014/main" id="{1F135EA3-D982-467F-B90A-B791DFDDA877}"/>
              </a:ext>
            </a:extLst>
          </p:cNvPr>
          <p:cNvSpPr>
            <a:spLocks noGrp="1"/>
          </p:cNvSpPr>
          <p:nvPr>
            <p:ph type="body" sz="quarter" idx="14" hasCustomPrompt="1"/>
          </p:nvPr>
        </p:nvSpPr>
        <p:spPr>
          <a:xfrm>
            <a:off x="461963" y="3927199"/>
            <a:ext cx="1726129" cy="378571"/>
          </a:xfrm>
        </p:spPr>
        <p:txBody>
          <a:bodyPr lIns="0" tIns="0" rIns="0" bIns="0">
            <a:normAutofit/>
          </a:bodyPr>
          <a:lstStyle>
            <a:lvl1pPr marL="0" indent="0">
              <a:buNone/>
              <a:defRPr sz="2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3 Years Plan</a:t>
            </a:r>
          </a:p>
        </p:txBody>
      </p:sp>
      <p:sp>
        <p:nvSpPr>
          <p:cNvPr id="106" name="Picture Placeholder 104">
            <a:extLst>
              <a:ext uri="{FF2B5EF4-FFF2-40B4-BE49-F238E27FC236}">
                <a16:creationId xmlns:a16="http://schemas.microsoft.com/office/drawing/2014/main" id="{4580320F-7723-4672-AB19-22C87ECD53D3}"/>
              </a:ext>
            </a:extLst>
          </p:cNvPr>
          <p:cNvSpPr>
            <a:spLocks noGrp="1"/>
          </p:cNvSpPr>
          <p:nvPr>
            <p:ph type="pic" sz="quarter" idx="56"/>
          </p:nvPr>
        </p:nvSpPr>
        <p:spPr>
          <a:xfrm>
            <a:off x="461963" y="5725379"/>
            <a:ext cx="950912" cy="685800"/>
          </a:xfrm>
          <a:ln w="3556">
            <a:solidFill>
              <a:srgbClr val="454D55"/>
            </a:solidFill>
          </a:ln>
        </p:spPr>
        <p:txBody>
          <a:bodyPr anchor="ctr" anchorCtr="0">
            <a:noAutofit/>
          </a:bodyPr>
          <a:lstStyle>
            <a:lvl1pPr marL="0" indent="0" algn="ctr">
              <a:buNone/>
              <a:defRPr sz="1200"/>
            </a:lvl1pPr>
          </a:lstStyle>
          <a:p>
            <a:r>
              <a:rPr lang="en-US" noProof="0"/>
              <a:t>Click icon to add picture</a:t>
            </a:r>
          </a:p>
        </p:txBody>
      </p:sp>
      <p:sp>
        <p:nvSpPr>
          <p:cNvPr id="108" name="Text Placeholder 42">
            <a:extLst>
              <a:ext uri="{FF2B5EF4-FFF2-40B4-BE49-F238E27FC236}">
                <a16:creationId xmlns:a16="http://schemas.microsoft.com/office/drawing/2014/main" id="{F6CA33C8-1786-4D07-8C52-AE1469894B67}"/>
              </a:ext>
            </a:extLst>
          </p:cNvPr>
          <p:cNvSpPr>
            <a:spLocks noGrp="1"/>
          </p:cNvSpPr>
          <p:nvPr>
            <p:ph type="body" sz="quarter" idx="57" hasCustomPrompt="1"/>
          </p:nvPr>
        </p:nvSpPr>
        <p:spPr>
          <a:xfrm>
            <a:off x="2565129" y="863644"/>
            <a:ext cx="1044000" cy="1044000"/>
          </a:xfrm>
          <a:prstGeom prst="ellipse">
            <a:avLst/>
          </a:prstGeom>
          <a:solidFill>
            <a:srgbClr val="BAC82F"/>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noProof="0"/>
              <a:t>20XX</a:t>
            </a:r>
          </a:p>
        </p:txBody>
      </p:sp>
      <p:sp>
        <p:nvSpPr>
          <p:cNvPr id="44" name="Text Placeholder 42">
            <a:extLst>
              <a:ext uri="{FF2B5EF4-FFF2-40B4-BE49-F238E27FC236}">
                <a16:creationId xmlns:a16="http://schemas.microsoft.com/office/drawing/2014/main" id="{62E3BBD0-72BD-45D7-BE15-8B93AFB86258}"/>
              </a:ext>
            </a:extLst>
          </p:cNvPr>
          <p:cNvSpPr>
            <a:spLocks noGrp="1"/>
          </p:cNvSpPr>
          <p:nvPr>
            <p:ph type="body" sz="quarter" idx="15" hasCustomPrompt="1"/>
          </p:nvPr>
        </p:nvSpPr>
        <p:spPr>
          <a:xfrm>
            <a:off x="4414968" y="843980"/>
            <a:ext cx="1044000" cy="1044000"/>
          </a:xfrm>
          <a:prstGeom prst="ellipse">
            <a:avLst/>
          </a:prstGeom>
          <a:solidFill>
            <a:schemeClr val="bg1"/>
          </a:solidFill>
          <a:ln w="72390">
            <a:solidFill>
              <a:srgbClr val="BAC82F"/>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80" name="Text Placeholder 7">
            <a:extLst>
              <a:ext uri="{FF2B5EF4-FFF2-40B4-BE49-F238E27FC236}">
                <a16:creationId xmlns:a16="http://schemas.microsoft.com/office/drawing/2014/main" id="{C695E72E-773D-407A-AFA4-EF90ADF9D131}"/>
              </a:ext>
            </a:extLst>
          </p:cNvPr>
          <p:cNvSpPr>
            <a:spLocks noGrp="1"/>
          </p:cNvSpPr>
          <p:nvPr>
            <p:ph type="body" sz="quarter" idx="32" hasCustomPrompt="1"/>
          </p:nvPr>
        </p:nvSpPr>
        <p:spPr>
          <a:xfrm>
            <a:off x="4078435" y="436306"/>
            <a:ext cx="1726129" cy="204276"/>
          </a:xfrm>
        </p:spPr>
        <p:txBody>
          <a:bodyPr lIns="0" tIns="0" rIns="0" bIns="0">
            <a:normAutofit/>
          </a:bodyPr>
          <a:lstStyle>
            <a:lvl1pPr marL="0" indent="0" algn="ctr">
              <a:buNone/>
              <a:defRPr sz="1500" b="0" i="0">
                <a:solidFill>
                  <a:srgbClr val="BAC82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1" name="Text Placeholder 7">
            <a:extLst>
              <a:ext uri="{FF2B5EF4-FFF2-40B4-BE49-F238E27FC236}">
                <a16:creationId xmlns:a16="http://schemas.microsoft.com/office/drawing/2014/main" id="{7463FB1C-AFEB-4EAE-B84D-A1613AF5BA7C}"/>
              </a:ext>
            </a:extLst>
          </p:cNvPr>
          <p:cNvSpPr>
            <a:spLocks noGrp="1"/>
          </p:cNvSpPr>
          <p:nvPr>
            <p:ph type="body" sz="quarter" idx="33" hasCustomPrompt="1"/>
          </p:nvPr>
        </p:nvSpPr>
        <p:spPr>
          <a:xfrm>
            <a:off x="4078434"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0" name="Text Placeholder 42">
            <a:extLst>
              <a:ext uri="{FF2B5EF4-FFF2-40B4-BE49-F238E27FC236}">
                <a16:creationId xmlns:a16="http://schemas.microsoft.com/office/drawing/2014/main" id="{12DFAD2F-3ED1-46BF-B662-2E96A42C48E7}"/>
              </a:ext>
            </a:extLst>
          </p:cNvPr>
          <p:cNvSpPr>
            <a:spLocks noGrp="1"/>
          </p:cNvSpPr>
          <p:nvPr>
            <p:ph type="body" sz="quarter" idx="17" hasCustomPrompt="1"/>
          </p:nvPr>
        </p:nvSpPr>
        <p:spPr>
          <a:xfrm>
            <a:off x="5759136" y="863644"/>
            <a:ext cx="1044000" cy="1044000"/>
          </a:xfrm>
          <a:prstGeom prst="ellipse">
            <a:avLst/>
          </a:prstGeom>
          <a:solidFill>
            <a:schemeClr val="bg1"/>
          </a:solidFill>
          <a:ln w="72390">
            <a:solidFill>
              <a:schemeClr val="accent2">
                <a:alpha val="60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82" name="Text Placeholder 7">
            <a:extLst>
              <a:ext uri="{FF2B5EF4-FFF2-40B4-BE49-F238E27FC236}">
                <a16:creationId xmlns:a16="http://schemas.microsoft.com/office/drawing/2014/main" id="{622FB247-DB8F-4B67-B9EA-5741E1DDBEEE}"/>
              </a:ext>
            </a:extLst>
          </p:cNvPr>
          <p:cNvSpPr>
            <a:spLocks noGrp="1"/>
          </p:cNvSpPr>
          <p:nvPr>
            <p:ph type="body" sz="quarter" idx="34" hasCustomPrompt="1"/>
          </p:nvPr>
        </p:nvSpPr>
        <p:spPr>
          <a:xfrm>
            <a:off x="5422681" y="2025874"/>
            <a:ext cx="1726129" cy="204276"/>
          </a:xfrm>
        </p:spPr>
        <p:txBody>
          <a:bodyPr lIns="0" tIns="0" rIns="0" bIns="0">
            <a:normAutofit/>
          </a:bodyPr>
          <a:lstStyle>
            <a:lvl1pPr marL="0" indent="0" algn="ctr">
              <a:buNone/>
              <a:defRPr sz="1500" b="0" i="0">
                <a:solidFill>
                  <a:srgbClr val="81BF3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3" name="Text Placeholder 7">
            <a:extLst>
              <a:ext uri="{FF2B5EF4-FFF2-40B4-BE49-F238E27FC236}">
                <a16:creationId xmlns:a16="http://schemas.microsoft.com/office/drawing/2014/main" id="{CE2C8800-C93B-4E93-9AE2-9CBFC1E6D764}"/>
              </a:ext>
            </a:extLst>
          </p:cNvPr>
          <p:cNvSpPr>
            <a:spLocks noGrp="1"/>
          </p:cNvSpPr>
          <p:nvPr>
            <p:ph type="body" sz="quarter" idx="35" hasCustomPrompt="1"/>
          </p:nvPr>
        </p:nvSpPr>
        <p:spPr>
          <a:xfrm>
            <a:off x="5422680"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49" name="Text Placeholder 42">
            <a:extLst>
              <a:ext uri="{FF2B5EF4-FFF2-40B4-BE49-F238E27FC236}">
                <a16:creationId xmlns:a16="http://schemas.microsoft.com/office/drawing/2014/main" id="{CC1B1148-CFC2-4FF7-8B7C-9502EB650064}"/>
              </a:ext>
            </a:extLst>
          </p:cNvPr>
          <p:cNvSpPr>
            <a:spLocks noGrp="1"/>
          </p:cNvSpPr>
          <p:nvPr>
            <p:ph type="body" sz="quarter" idx="18" hasCustomPrompt="1"/>
          </p:nvPr>
        </p:nvSpPr>
        <p:spPr>
          <a:xfrm>
            <a:off x="7103304" y="863644"/>
            <a:ext cx="1044000" cy="1044000"/>
          </a:xfrm>
          <a:prstGeom prst="ellipse">
            <a:avLst/>
          </a:prstGeom>
          <a:solidFill>
            <a:schemeClr val="bg1"/>
          </a:solidFill>
          <a:ln w="72390">
            <a:solidFill>
              <a:schemeClr val="accent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84" name="Text Placeholder 7">
            <a:extLst>
              <a:ext uri="{FF2B5EF4-FFF2-40B4-BE49-F238E27FC236}">
                <a16:creationId xmlns:a16="http://schemas.microsoft.com/office/drawing/2014/main" id="{60559160-7568-4A5B-88B4-DBB3C42D5D10}"/>
              </a:ext>
            </a:extLst>
          </p:cNvPr>
          <p:cNvSpPr>
            <a:spLocks noGrp="1"/>
          </p:cNvSpPr>
          <p:nvPr>
            <p:ph type="body" sz="quarter" idx="36" hasCustomPrompt="1"/>
          </p:nvPr>
        </p:nvSpPr>
        <p:spPr>
          <a:xfrm>
            <a:off x="6755391" y="437795"/>
            <a:ext cx="1726129" cy="204276"/>
          </a:xfrm>
        </p:spPr>
        <p:txBody>
          <a:bodyPr lIns="0" tIns="0" rIns="0" bIns="0">
            <a:normAutofit/>
          </a:bodyPr>
          <a:lstStyle>
            <a:lvl1pPr marL="0" indent="0" algn="ctr">
              <a:buNone/>
              <a:defRPr sz="1500" b="0" i="0">
                <a:solidFill>
                  <a:srgbClr val="2CA05B"/>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5" name="Text Placeholder 7">
            <a:extLst>
              <a:ext uri="{FF2B5EF4-FFF2-40B4-BE49-F238E27FC236}">
                <a16:creationId xmlns:a16="http://schemas.microsoft.com/office/drawing/2014/main" id="{AED30C6D-348A-4701-A27D-F10DFC175AC0}"/>
              </a:ext>
            </a:extLst>
          </p:cNvPr>
          <p:cNvSpPr>
            <a:spLocks noGrp="1"/>
          </p:cNvSpPr>
          <p:nvPr>
            <p:ph type="body" sz="quarter" idx="37" hasCustomPrompt="1"/>
          </p:nvPr>
        </p:nvSpPr>
        <p:spPr>
          <a:xfrm>
            <a:off x="6755390" y="618756"/>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46" name="Text Placeholder 42">
            <a:extLst>
              <a:ext uri="{FF2B5EF4-FFF2-40B4-BE49-F238E27FC236}">
                <a16:creationId xmlns:a16="http://schemas.microsoft.com/office/drawing/2014/main" id="{DC934A70-FE40-4A89-9799-1A672346662A}"/>
              </a:ext>
            </a:extLst>
          </p:cNvPr>
          <p:cNvSpPr>
            <a:spLocks noGrp="1"/>
          </p:cNvSpPr>
          <p:nvPr>
            <p:ph type="body" sz="quarter" idx="16" hasCustomPrompt="1"/>
          </p:nvPr>
        </p:nvSpPr>
        <p:spPr>
          <a:xfrm>
            <a:off x="8447472" y="863644"/>
            <a:ext cx="1044000" cy="1044000"/>
          </a:xfrm>
          <a:prstGeom prst="ellipse">
            <a:avLst/>
          </a:prstGeom>
          <a:solidFill>
            <a:schemeClr val="bg1"/>
          </a:solidFill>
          <a:ln w="72390">
            <a:solidFill>
              <a:schemeClr val="accent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86" name="Text Placeholder 7">
            <a:extLst>
              <a:ext uri="{FF2B5EF4-FFF2-40B4-BE49-F238E27FC236}">
                <a16:creationId xmlns:a16="http://schemas.microsoft.com/office/drawing/2014/main" id="{AB11D018-DEEE-4BCE-B5F0-2B33DD39A6B9}"/>
              </a:ext>
            </a:extLst>
          </p:cNvPr>
          <p:cNvSpPr>
            <a:spLocks noGrp="1"/>
          </p:cNvSpPr>
          <p:nvPr>
            <p:ph type="body" sz="quarter" idx="38" hasCustomPrompt="1"/>
          </p:nvPr>
        </p:nvSpPr>
        <p:spPr>
          <a:xfrm>
            <a:off x="8106873" y="2025874"/>
            <a:ext cx="1726129" cy="204276"/>
          </a:xfrm>
        </p:spPr>
        <p:txBody>
          <a:bodyPr lIns="0" tIns="0" rIns="0" bIns="0">
            <a:normAutofit/>
          </a:bodyPr>
          <a:lstStyle>
            <a:lvl1pPr marL="0" indent="0" algn="ctr">
              <a:buNone/>
              <a:defRPr sz="1500" b="0" i="0">
                <a:solidFill>
                  <a:srgbClr val="1B866F"/>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7" name="Text Placeholder 7">
            <a:extLst>
              <a:ext uri="{FF2B5EF4-FFF2-40B4-BE49-F238E27FC236}">
                <a16:creationId xmlns:a16="http://schemas.microsoft.com/office/drawing/2014/main" id="{085539ED-B933-484F-8ECB-700829A52CAB}"/>
              </a:ext>
            </a:extLst>
          </p:cNvPr>
          <p:cNvSpPr>
            <a:spLocks noGrp="1"/>
          </p:cNvSpPr>
          <p:nvPr>
            <p:ph type="body" sz="quarter" idx="39" hasCustomPrompt="1"/>
          </p:nvPr>
        </p:nvSpPr>
        <p:spPr>
          <a:xfrm>
            <a:off x="8106872" y="220832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73" name="Text Placeholder 42">
            <a:extLst>
              <a:ext uri="{FF2B5EF4-FFF2-40B4-BE49-F238E27FC236}">
                <a16:creationId xmlns:a16="http://schemas.microsoft.com/office/drawing/2014/main" id="{F3728A77-BAED-49CA-87A0-DFCB220B3A28}"/>
              </a:ext>
            </a:extLst>
          </p:cNvPr>
          <p:cNvSpPr>
            <a:spLocks noGrp="1"/>
          </p:cNvSpPr>
          <p:nvPr>
            <p:ph type="body" sz="quarter" idx="28" hasCustomPrompt="1"/>
          </p:nvPr>
        </p:nvSpPr>
        <p:spPr>
          <a:xfrm>
            <a:off x="10705088" y="1917406"/>
            <a:ext cx="1044000" cy="1044000"/>
          </a:xfrm>
          <a:prstGeom prst="ellipse">
            <a:avLst/>
          </a:prstGeom>
          <a:solidFill>
            <a:schemeClr val="tx1"/>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noProof="0"/>
              <a:t>20XX</a:t>
            </a:r>
          </a:p>
        </p:txBody>
      </p:sp>
      <p:sp>
        <p:nvSpPr>
          <p:cNvPr id="57" name="Text Placeholder 42">
            <a:extLst>
              <a:ext uri="{FF2B5EF4-FFF2-40B4-BE49-F238E27FC236}">
                <a16:creationId xmlns:a16="http://schemas.microsoft.com/office/drawing/2014/main" id="{D7526F27-FC58-40E7-A76A-47A27D23255B}"/>
              </a:ext>
            </a:extLst>
          </p:cNvPr>
          <p:cNvSpPr>
            <a:spLocks noGrp="1"/>
          </p:cNvSpPr>
          <p:nvPr>
            <p:ph type="body" sz="quarter" idx="20" hasCustomPrompt="1"/>
          </p:nvPr>
        </p:nvSpPr>
        <p:spPr>
          <a:xfrm>
            <a:off x="8447472" y="2914158"/>
            <a:ext cx="1044000" cy="1044000"/>
          </a:xfrm>
          <a:prstGeom prst="ellipse">
            <a:avLst/>
          </a:prstGeom>
          <a:solidFill>
            <a:schemeClr val="bg1"/>
          </a:solidFill>
          <a:ln w="72390">
            <a:solidFill>
              <a:schemeClr val="bg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94" name="Text Placeholder 7">
            <a:extLst>
              <a:ext uri="{FF2B5EF4-FFF2-40B4-BE49-F238E27FC236}">
                <a16:creationId xmlns:a16="http://schemas.microsoft.com/office/drawing/2014/main" id="{0D030018-A573-45D1-B6EF-210F3CF92D5F}"/>
              </a:ext>
            </a:extLst>
          </p:cNvPr>
          <p:cNvSpPr>
            <a:spLocks noGrp="1"/>
          </p:cNvSpPr>
          <p:nvPr>
            <p:ph type="body" sz="quarter" idx="46" hasCustomPrompt="1"/>
          </p:nvPr>
        </p:nvSpPr>
        <p:spPr>
          <a:xfrm>
            <a:off x="8105170" y="4073394"/>
            <a:ext cx="1726129" cy="204276"/>
          </a:xfrm>
        </p:spPr>
        <p:txBody>
          <a:bodyPr lIns="0" tIns="0" rIns="0" bIns="0">
            <a:normAutofit/>
          </a:bodyPr>
          <a:lstStyle>
            <a:lvl1pPr marL="0" indent="0" algn="ctr">
              <a:buNone/>
              <a:defRPr sz="1500" b="0" i="0">
                <a:solidFill>
                  <a:srgbClr val="0C6D8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5" name="Text Placeholder 7">
            <a:extLst>
              <a:ext uri="{FF2B5EF4-FFF2-40B4-BE49-F238E27FC236}">
                <a16:creationId xmlns:a16="http://schemas.microsoft.com/office/drawing/2014/main" id="{91FC8372-90CA-42B7-A237-0BC81F2687CB}"/>
              </a:ext>
            </a:extLst>
          </p:cNvPr>
          <p:cNvSpPr>
            <a:spLocks noGrp="1"/>
          </p:cNvSpPr>
          <p:nvPr>
            <p:ph type="body" sz="quarter" idx="47" hasCustomPrompt="1"/>
          </p:nvPr>
        </p:nvSpPr>
        <p:spPr>
          <a:xfrm>
            <a:off x="8105169"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8" name="Text Placeholder 42">
            <a:extLst>
              <a:ext uri="{FF2B5EF4-FFF2-40B4-BE49-F238E27FC236}">
                <a16:creationId xmlns:a16="http://schemas.microsoft.com/office/drawing/2014/main" id="{242D0BB2-4F17-4A8D-87A7-FADA2CAEC6F5}"/>
              </a:ext>
            </a:extLst>
          </p:cNvPr>
          <p:cNvSpPr>
            <a:spLocks noGrp="1"/>
          </p:cNvSpPr>
          <p:nvPr>
            <p:ph type="body" sz="quarter" idx="21" hasCustomPrompt="1"/>
          </p:nvPr>
        </p:nvSpPr>
        <p:spPr>
          <a:xfrm>
            <a:off x="7103304" y="2914158"/>
            <a:ext cx="1044000" cy="1044000"/>
          </a:xfrm>
          <a:prstGeom prst="ellipse">
            <a:avLst/>
          </a:prstGeom>
          <a:solidFill>
            <a:schemeClr val="bg1"/>
          </a:solidFill>
          <a:ln w="72390">
            <a:solidFill>
              <a:schemeClr val="bg2">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90" name="Text Placeholder 7">
            <a:extLst>
              <a:ext uri="{FF2B5EF4-FFF2-40B4-BE49-F238E27FC236}">
                <a16:creationId xmlns:a16="http://schemas.microsoft.com/office/drawing/2014/main" id="{7F7CC596-D7AD-4DCE-B864-BB1A6A7C8B15}"/>
              </a:ext>
            </a:extLst>
          </p:cNvPr>
          <p:cNvSpPr>
            <a:spLocks noGrp="1"/>
          </p:cNvSpPr>
          <p:nvPr>
            <p:ph type="body" sz="quarter" idx="42" hasCustomPrompt="1"/>
          </p:nvPr>
        </p:nvSpPr>
        <p:spPr>
          <a:xfrm>
            <a:off x="6755390" y="2505648"/>
            <a:ext cx="1726129" cy="204276"/>
          </a:xfrm>
        </p:spPr>
        <p:txBody>
          <a:bodyPr lIns="0" tIns="0" rIns="0" bIns="0">
            <a:normAutofit/>
          </a:bodyPr>
          <a:lstStyle>
            <a:lvl1pPr marL="0" indent="0" algn="ctr">
              <a:buNone/>
              <a:defRPr sz="1500" b="0" i="0">
                <a:solidFill>
                  <a:srgbClr val="403474"/>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1" name="Text Placeholder 7">
            <a:extLst>
              <a:ext uri="{FF2B5EF4-FFF2-40B4-BE49-F238E27FC236}">
                <a16:creationId xmlns:a16="http://schemas.microsoft.com/office/drawing/2014/main" id="{28E66912-ACE9-4007-9A2B-050DC9408A24}"/>
              </a:ext>
            </a:extLst>
          </p:cNvPr>
          <p:cNvSpPr>
            <a:spLocks noGrp="1"/>
          </p:cNvSpPr>
          <p:nvPr>
            <p:ph type="body" sz="quarter" idx="43" hasCustomPrompt="1"/>
          </p:nvPr>
        </p:nvSpPr>
        <p:spPr>
          <a:xfrm>
            <a:off x="6755389"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9" name="Text Placeholder 42">
            <a:extLst>
              <a:ext uri="{FF2B5EF4-FFF2-40B4-BE49-F238E27FC236}">
                <a16:creationId xmlns:a16="http://schemas.microsoft.com/office/drawing/2014/main" id="{CC1EC2BE-5D73-4D49-B2F2-4DA2785D6EAD}"/>
              </a:ext>
            </a:extLst>
          </p:cNvPr>
          <p:cNvSpPr>
            <a:spLocks noGrp="1"/>
          </p:cNvSpPr>
          <p:nvPr>
            <p:ph type="body" sz="quarter" idx="22" hasCustomPrompt="1"/>
          </p:nvPr>
        </p:nvSpPr>
        <p:spPr>
          <a:xfrm>
            <a:off x="5759136" y="2914158"/>
            <a:ext cx="1044000" cy="1044000"/>
          </a:xfrm>
          <a:prstGeom prst="ellipse">
            <a:avLst/>
          </a:prstGeom>
          <a:solidFill>
            <a:schemeClr val="bg1"/>
          </a:solidFill>
          <a:ln w="72390">
            <a:solidFill>
              <a:schemeClr val="accent1">
                <a:lumMod val="75000"/>
              </a:schemeClr>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92" name="Text Placeholder 7">
            <a:extLst>
              <a:ext uri="{FF2B5EF4-FFF2-40B4-BE49-F238E27FC236}">
                <a16:creationId xmlns:a16="http://schemas.microsoft.com/office/drawing/2014/main" id="{441FE3C4-7737-4EB6-9280-FAD8852FB4B8}"/>
              </a:ext>
            </a:extLst>
          </p:cNvPr>
          <p:cNvSpPr>
            <a:spLocks noGrp="1"/>
          </p:cNvSpPr>
          <p:nvPr>
            <p:ph type="body" sz="quarter" idx="44" hasCustomPrompt="1"/>
          </p:nvPr>
        </p:nvSpPr>
        <p:spPr>
          <a:xfrm>
            <a:off x="5420978" y="4073394"/>
            <a:ext cx="1726129" cy="204276"/>
          </a:xfrm>
        </p:spPr>
        <p:txBody>
          <a:bodyPr lIns="0" tIns="0" rIns="0" bIns="0">
            <a:normAutofit/>
          </a:bodyPr>
          <a:lstStyle>
            <a:lvl1pPr marL="0" indent="0" algn="ctr">
              <a:buNone/>
              <a:defRPr sz="1500" b="0" i="0">
                <a:solidFill>
                  <a:srgbClr val="571B6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3" name="Text Placeholder 7">
            <a:extLst>
              <a:ext uri="{FF2B5EF4-FFF2-40B4-BE49-F238E27FC236}">
                <a16:creationId xmlns:a16="http://schemas.microsoft.com/office/drawing/2014/main" id="{70EF49EC-F8D8-463F-B786-F2C04C33AEE7}"/>
              </a:ext>
            </a:extLst>
          </p:cNvPr>
          <p:cNvSpPr>
            <a:spLocks noGrp="1"/>
          </p:cNvSpPr>
          <p:nvPr>
            <p:ph type="body" sz="quarter" idx="45" hasCustomPrompt="1"/>
          </p:nvPr>
        </p:nvSpPr>
        <p:spPr>
          <a:xfrm>
            <a:off x="5420977" y="4255844"/>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56" name="Text Placeholder 42">
            <a:extLst>
              <a:ext uri="{FF2B5EF4-FFF2-40B4-BE49-F238E27FC236}">
                <a16:creationId xmlns:a16="http://schemas.microsoft.com/office/drawing/2014/main" id="{997AC0B1-99FC-455E-A896-3C370BB38C53}"/>
              </a:ext>
            </a:extLst>
          </p:cNvPr>
          <p:cNvSpPr>
            <a:spLocks noGrp="1"/>
          </p:cNvSpPr>
          <p:nvPr>
            <p:ph type="body" sz="quarter" idx="19" hasCustomPrompt="1"/>
          </p:nvPr>
        </p:nvSpPr>
        <p:spPr>
          <a:xfrm>
            <a:off x="4414968" y="2914158"/>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88" name="Text Placeholder 7">
            <a:extLst>
              <a:ext uri="{FF2B5EF4-FFF2-40B4-BE49-F238E27FC236}">
                <a16:creationId xmlns:a16="http://schemas.microsoft.com/office/drawing/2014/main" id="{D66EAED5-741C-44D6-840F-C90C1AF74A23}"/>
              </a:ext>
            </a:extLst>
          </p:cNvPr>
          <p:cNvSpPr>
            <a:spLocks noGrp="1"/>
          </p:cNvSpPr>
          <p:nvPr>
            <p:ph type="body" sz="quarter" idx="40" hasCustomPrompt="1"/>
          </p:nvPr>
        </p:nvSpPr>
        <p:spPr>
          <a:xfrm>
            <a:off x="4071198" y="2505648"/>
            <a:ext cx="1726129" cy="204276"/>
          </a:xfrm>
        </p:spPr>
        <p:txBody>
          <a:bodyPr lIns="0" tIns="0" rIns="0" bIns="0">
            <a:normAutofit/>
          </a:bodyPr>
          <a:lstStyle>
            <a:lvl1pPr marL="0" indent="0" algn="ctr">
              <a:buNone/>
              <a:defRPr sz="1500" b="0" i="0">
                <a:solidFill>
                  <a:srgbClr val="6F0066"/>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89" name="Text Placeholder 7">
            <a:extLst>
              <a:ext uri="{FF2B5EF4-FFF2-40B4-BE49-F238E27FC236}">
                <a16:creationId xmlns:a16="http://schemas.microsoft.com/office/drawing/2014/main" id="{7887B0FE-2AB8-455F-8EC7-C8F31FEA27CC}"/>
              </a:ext>
            </a:extLst>
          </p:cNvPr>
          <p:cNvSpPr>
            <a:spLocks noGrp="1"/>
          </p:cNvSpPr>
          <p:nvPr>
            <p:ph type="body" sz="quarter" idx="41" hasCustomPrompt="1"/>
          </p:nvPr>
        </p:nvSpPr>
        <p:spPr>
          <a:xfrm>
            <a:off x="4071197" y="2688098"/>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75" name="Text Placeholder 42">
            <a:extLst>
              <a:ext uri="{FF2B5EF4-FFF2-40B4-BE49-F238E27FC236}">
                <a16:creationId xmlns:a16="http://schemas.microsoft.com/office/drawing/2014/main" id="{6F1AC56E-6618-4728-A6EA-8B021EB6BCFB}"/>
              </a:ext>
            </a:extLst>
          </p:cNvPr>
          <p:cNvSpPr>
            <a:spLocks noGrp="1"/>
          </p:cNvSpPr>
          <p:nvPr>
            <p:ph type="body" sz="quarter" idx="29" hasCustomPrompt="1"/>
          </p:nvPr>
        </p:nvSpPr>
        <p:spPr>
          <a:xfrm>
            <a:off x="2188092" y="3979528"/>
            <a:ext cx="1044000" cy="1044000"/>
          </a:xfrm>
          <a:prstGeom prst="ellipse">
            <a:avLst/>
          </a:prstGeom>
          <a:solidFill>
            <a:schemeClr val="tx2"/>
          </a:solidFill>
          <a:ln w="72390">
            <a:solidFill>
              <a:schemeClr val="bg1"/>
            </a:solidFill>
          </a:ln>
        </p:spPr>
        <p:txBody>
          <a:bodyPr lIns="0" tIns="0" rIns="0" bIns="0" anchor="ctr" anchorCtr="0">
            <a:normAutofit/>
          </a:bodyPr>
          <a:lstStyle>
            <a:lvl1pPr marL="0" indent="0" algn="ctr">
              <a:buNone/>
              <a:defRPr lang="ru-RU" sz="2200" kern="1200" dirty="0">
                <a:solidFill>
                  <a:schemeClr val="bg1"/>
                </a:solidFill>
                <a:latin typeface="+mj-lt"/>
                <a:ea typeface="+mn-ea"/>
                <a:cs typeface="+mn-cs"/>
              </a:defRPr>
            </a:lvl1pPr>
          </a:lstStyle>
          <a:p>
            <a:pPr lvl="0"/>
            <a:r>
              <a:rPr lang="en-US" noProof="0"/>
              <a:t>20XX</a:t>
            </a:r>
          </a:p>
        </p:txBody>
      </p:sp>
      <p:sp>
        <p:nvSpPr>
          <p:cNvPr id="60" name="Text Placeholder 42">
            <a:extLst>
              <a:ext uri="{FF2B5EF4-FFF2-40B4-BE49-F238E27FC236}">
                <a16:creationId xmlns:a16="http://schemas.microsoft.com/office/drawing/2014/main" id="{DB4C9C65-90B1-4A40-BB7B-DE799076D1B1}"/>
              </a:ext>
            </a:extLst>
          </p:cNvPr>
          <p:cNvSpPr>
            <a:spLocks noGrp="1"/>
          </p:cNvSpPr>
          <p:nvPr>
            <p:ph type="body" sz="quarter" idx="23" hasCustomPrompt="1"/>
          </p:nvPr>
        </p:nvSpPr>
        <p:spPr>
          <a:xfrm>
            <a:off x="4414968" y="4970360"/>
            <a:ext cx="1044000" cy="1044000"/>
          </a:xfrm>
          <a:prstGeom prst="ellipse">
            <a:avLst/>
          </a:prstGeom>
          <a:solidFill>
            <a:schemeClr val="bg1"/>
          </a:solidFill>
          <a:ln w="72390">
            <a:solidFill>
              <a:schemeClr val="tx2"/>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Q1</a:t>
            </a:r>
          </a:p>
        </p:txBody>
      </p:sp>
      <p:sp>
        <p:nvSpPr>
          <p:cNvPr id="96" name="Text Placeholder 7">
            <a:extLst>
              <a:ext uri="{FF2B5EF4-FFF2-40B4-BE49-F238E27FC236}">
                <a16:creationId xmlns:a16="http://schemas.microsoft.com/office/drawing/2014/main" id="{E9ED50CB-058A-4C6B-A8E2-0536EC0E40DA}"/>
              </a:ext>
            </a:extLst>
          </p:cNvPr>
          <p:cNvSpPr>
            <a:spLocks noGrp="1"/>
          </p:cNvSpPr>
          <p:nvPr>
            <p:ph type="body" sz="quarter" idx="48" hasCustomPrompt="1"/>
          </p:nvPr>
        </p:nvSpPr>
        <p:spPr>
          <a:xfrm>
            <a:off x="4075657" y="4567759"/>
            <a:ext cx="1726129" cy="204276"/>
          </a:xfrm>
        </p:spPr>
        <p:txBody>
          <a:bodyPr lIns="0" tIns="0" rIns="0" bIns="0">
            <a:normAutofit/>
          </a:bodyPr>
          <a:lstStyle>
            <a:lvl1pPr marL="0" indent="0" algn="ctr">
              <a:buNone/>
              <a:defRPr sz="1500" b="0" i="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7" name="Text Placeholder 7">
            <a:extLst>
              <a:ext uri="{FF2B5EF4-FFF2-40B4-BE49-F238E27FC236}">
                <a16:creationId xmlns:a16="http://schemas.microsoft.com/office/drawing/2014/main" id="{04D14365-5F59-4F4F-B237-26A11A2DDDD1}"/>
              </a:ext>
            </a:extLst>
          </p:cNvPr>
          <p:cNvSpPr>
            <a:spLocks noGrp="1"/>
          </p:cNvSpPr>
          <p:nvPr>
            <p:ph type="body" sz="quarter" idx="49" hasCustomPrompt="1"/>
          </p:nvPr>
        </p:nvSpPr>
        <p:spPr>
          <a:xfrm>
            <a:off x="4075656"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3" name="Text Placeholder 42">
            <a:extLst>
              <a:ext uri="{FF2B5EF4-FFF2-40B4-BE49-F238E27FC236}">
                <a16:creationId xmlns:a16="http://schemas.microsoft.com/office/drawing/2014/main" id="{CFA7DBCF-F797-4B29-8C96-7AC1602BBC81}"/>
              </a:ext>
            </a:extLst>
          </p:cNvPr>
          <p:cNvSpPr>
            <a:spLocks noGrp="1"/>
          </p:cNvSpPr>
          <p:nvPr>
            <p:ph type="body" sz="quarter" idx="26" hasCustomPrompt="1"/>
          </p:nvPr>
        </p:nvSpPr>
        <p:spPr>
          <a:xfrm>
            <a:off x="5759136" y="4970360"/>
            <a:ext cx="1044000" cy="1044000"/>
          </a:xfrm>
          <a:prstGeom prst="ellipse">
            <a:avLst/>
          </a:prstGeom>
          <a:solidFill>
            <a:schemeClr val="bg1"/>
          </a:solidFill>
          <a:ln w="72390">
            <a:solidFill>
              <a:schemeClr val="accent3"/>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Q2</a:t>
            </a:r>
          </a:p>
        </p:txBody>
      </p:sp>
      <p:sp>
        <p:nvSpPr>
          <p:cNvPr id="100" name="Text Placeholder 7">
            <a:extLst>
              <a:ext uri="{FF2B5EF4-FFF2-40B4-BE49-F238E27FC236}">
                <a16:creationId xmlns:a16="http://schemas.microsoft.com/office/drawing/2014/main" id="{07524528-CBB1-40C1-A6F2-855A4D99478D}"/>
              </a:ext>
            </a:extLst>
          </p:cNvPr>
          <p:cNvSpPr>
            <a:spLocks noGrp="1"/>
          </p:cNvSpPr>
          <p:nvPr>
            <p:ph type="body" sz="quarter" idx="52" hasCustomPrompt="1"/>
          </p:nvPr>
        </p:nvSpPr>
        <p:spPr>
          <a:xfrm>
            <a:off x="5423464" y="6121335"/>
            <a:ext cx="1726129" cy="204276"/>
          </a:xfrm>
        </p:spPr>
        <p:txBody>
          <a:bodyPr lIns="0" tIns="0" rIns="0" bIns="0">
            <a:normAutofit/>
          </a:bodyPr>
          <a:lstStyle>
            <a:lvl1pPr marL="0" indent="0" algn="ctr">
              <a:buNone/>
              <a:defRPr sz="1500" b="0" i="0">
                <a:solidFill>
                  <a:schemeClr val="accent3"/>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101" name="Text Placeholder 7">
            <a:extLst>
              <a:ext uri="{FF2B5EF4-FFF2-40B4-BE49-F238E27FC236}">
                <a16:creationId xmlns:a16="http://schemas.microsoft.com/office/drawing/2014/main" id="{41F799BD-659E-472B-98A7-7C06C2F7458C}"/>
              </a:ext>
            </a:extLst>
          </p:cNvPr>
          <p:cNvSpPr>
            <a:spLocks noGrp="1"/>
          </p:cNvSpPr>
          <p:nvPr>
            <p:ph type="body" sz="quarter" idx="53" hasCustomPrompt="1"/>
          </p:nvPr>
        </p:nvSpPr>
        <p:spPr>
          <a:xfrm>
            <a:off x="5423463"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2" name="Text Placeholder 42">
            <a:extLst>
              <a:ext uri="{FF2B5EF4-FFF2-40B4-BE49-F238E27FC236}">
                <a16:creationId xmlns:a16="http://schemas.microsoft.com/office/drawing/2014/main" id="{113ADCA9-C0A6-4FAB-A09E-4DECBD41D738}"/>
              </a:ext>
            </a:extLst>
          </p:cNvPr>
          <p:cNvSpPr>
            <a:spLocks noGrp="1"/>
          </p:cNvSpPr>
          <p:nvPr>
            <p:ph type="body" sz="quarter" idx="25" hasCustomPrompt="1"/>
          </p:nvPr>
        </p:nvSpPr>
        <p:spPr>
          <a:xfrm>
            <a:off x="7103304" y="4970360"/>
            <a:ext cx="1044000" cy="1044000"/>
          </a:xfrm>
          <a:prstGeom prst="ellipse">
            <a:avLst/>
          </a:prstGeom>
          <a:solidFill>
            <a:schemeClr val="bg1"/>
          </a:solidFill>
          <a:ln w="72390">
            <a:solidFill>
              <a:schemeClr val="accent4"/>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Q3</a:t>
            </a:r>
          </a:p>
        </p:txBody>
      </p:sp>
      <p:sp>
        <p:nvSpPr>
          <p:cNvPr id="98" name="Text Placeholder 7">
            <a:extLst>
              <a:ext uri="{FF2B5EF4-FFF2-40B4-BE49-F238E27FC236}">
                <a16:creationId xmlns:a16="http://schemas.microsoft.com/office/drawing/2014/main" id="{3EC66011-3B65-49CC-8886-E2CCFBFFABD7}"/>
              </a:ext>
            </a:extLst>
          </p:cNvPr>
          <p:cNvSpPr>
            <a:spLocks noGrp="1"/>
          </p:cNvSpPr>
          <p:nvPr>
            <p:ph type="body" sz="quarter" idx="50" hasCustomPrompt="1"/>
          </p:nvPr>
        </p:nvSpPr>
        <p:spPr>
          <a:xfrm>
            <a:off x="6759849" y="4567759"/>
            <a:ext cx="1726129" cy="204276"/>
          </a:xfrm>
        </p:spPr>
        <p:txBody>
          <a:bodyPr lIns="0" tIns="0" rIns="0" bIns="0">
            <a:normAutofit/>
          </a:bodyPr>
          <a:lstStyle>
            <a:lvl1pPr marL="0" indent="0" algn="ctr">
              <a:buNone/>
              <a:defRPr sz="1500" b="0" i="0">
                <a:solidFill>
                  <a:srgbClr val="E8611D"/>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99" name="Text Placeholder 7">
            <a:extLst>
              <a:ext uri="{FF2B5EF4-FFF2-40B4-BE49-F238E27FC236}">
                <a16:creationId xmlns:a16="http://schemas.microsoft.com/office/drawing/2014/main" id="{3B2B5959-E5CC-42A7-B797-463098BE6290}"/>
              </a:ext>
            </a:extLst>
          </p:cNvPr>
          <p:cNvSpPr>
            <a:spLocks noGrp="1"/>
          </p:cNvSpPr>
          <p:nvPr>
            <p:ph type="body" sz="quarter" idx="51" hasCustomPrompt="1"/>
          </p:nvPr>
        </p:nvSpPr>
        <p:spPr>
          <a:xfrm>
            <a:off x="6759848" y="4750209"/>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61" name="Text Placeholder 42">
            <a:extLst>
              <a:ext uri="{FF2B5EF4-FFF2-40B4-BE49-F238E27FC236}">
                <a16:creationId xmlns:a16="http://schemas.microsoft.com/office/drawing/2014/main" id="{91E8A179-36A3-4D0A-96E7-689F93F9B8F2}"/>
              </a:ext>
            </a:extLst>
          </p:cNvPr>
          <p:cNvSpPr>
            <a:spLocks noGrp="1"/>
          </p:cNvSpPr>
          <p:nvPr>
            <p:ph type="body" sz="quarter" idx="24" hasCustomPrompt="1"/>
          </p:nvPr>
        </p:nvSpPr>
        <p:spPr>
          <a:xfrm>
            <a:off x="8447472" y="4970360"/>
            <a:ext cx="1044000" cy="1044000"/>
          </a:xfrm>
          <a:prstGeom prst="ellipse">
            <a:avLst/>
          </a:prstGeom>
          <a:solidFill>
            <a:schemeClr val="bg1"/>
          </a:solidFill>
          <a:ln w="72390">
            <a:solidFill>
              <a:schemeClr val="accent5"/>
            </a:solidFill>
          </a:ln>
        </p:spPr>
        <p:txBody>
          <a:bodyPr lIns="0" tIns="0" rIns="0" bIns="0" anchor="ctr" anchorCtr="0">
            <a:normAutofit/>
          </a:bodyPr>
          <a:lstStyle>
            <a:lvl1pPr marL="0" indent="0" algn="ctr">
              <a:buNone/>
              <a:defRPr sz="3000">
                <a:solidFill>
                  <a:srgbClr val="454D55"/>
                </a:solidFill>
                <a:latin typeface="+mj-lt"/>
              </a:defRPr>
            </a:lvl1pPr>
          </a:lstStyle>
          <a:p>
            <a:pPr lvl="0"/>
            <a:r>
              <a:rPr lang="en-US" noProof="0"/>
              <a:t>Q4</a:t>
            </a:r>
          </a:p>
        </p:txBody>
      </p:sp>
      <p:sp>
        <p:nvSpPr>
          <p:cNvPr id="102" name="Text Placeholder 7">
            <a:extLst>
              <a:ext uri="{FF2B5EF4-FFF2-40B4-BE49-F238E27FC236}">
                <a16:creationId xmlns:a16="http://schemas.microsoft.com/office/drawing/2014/main" id="{9FDC66A0-D1C5-4C83-BBEE-D079881FADA3}"/>
              </a:ext>
            </a:extLst>
          </p:cNvPr>
          <p:cNvSpPr>
            <a:spLocks noGrp="1"/>
          </p:cNvSpPr>
          <p:nvPr>
            <p:ph type="body" sz="quarter" idx="54" hasCustomPrompt="1"/>
          </p:nvPr>
        </p:nvSpPr>
        <p:spPr>
          <a:xfrm>
            <a:off x="8107656" y="6121335"/>
            <a:ext cx="1726129" cy="204276"/>
          </a:xfrm>
        </p:spPr>
        <p:txBody>
          <a:bodyPr lIns="0" tIns="0" rIns="0" bIns="0">
            <a:normAutofit/>
          </a:bodyPr>
          <a:lstStyle>
            <a:lvl1pPr marL="0" indent="0" algn="ctr">
              <a:buNone/>
              <a:defRPr sz="1500" b="0" i="0">
                <a:solidFill>
                  <a:schemeClr val="accent5"/>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TITLE</a:t>
            </a:r>
          </a:p>
        </p:txBody>
      </p:sp>
      <p:sp>
        <p:nvSpPr>
          <p:cNvPr id="103" name="Text Placeholder 7">
            <a:extLst>
              <a:ext uri="{FF2B5EF4-FFF2-40B4-BE49-F238E27FC236}">
                <a16:creationId xmlns:a16="http://schemas.microsoft.com/office/drawing/2014/main" id="{E4E5E736-BFFC-4245-916F-586110128844}"/>
              </a:ext>
            </a:extLst>
          </p:cNvPr>
          <p:cNvSpPr>
            <a:spLocks noGrp="1"/>
          </p:cNvSpPr>
          <p:nvPr>
            <p:ph type="body" sz="quarter" idx="55" hasCustomPrompt="1"/>
          </p:nvPr>
        </p:nvSpPr>
        <p:spPr>
          <a:xfrm>
            <a:off x="8107655" y="6303785"/>
            <a:ext cx="1726129" cy="176047"/>
          </a:xfrm>
        </p:spPr>
        <p:txBody>
          <a:bodyPr lIns="0" tIns="0" rIns="0" bIns="0">
            <a:normAutofit/>
          </a:bodyPr>
          <a:lstStyle>
            <a:lvl1pPr marL="0" indent="0" algn="ctr">
              <a:buNone/>
              <a:defRPr sz="1000" b="0" i="1">
                <a:solidFill>
                  <a:srgbClr val="454D55"/>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a:t>Milestone description</a:t>
            </a:r>
          </a:p>
        </p:txBody>
      </p:sp>
      <p:sp>
        <p:nvSpPr>
          <p:cNvPr id="110" name="Text Placeholder 42">
            <a:extLst>
              <a:ext uri="{FF2B5EF4-FFF2-40B4-BE49-F238E27FC236}">
                <a16:creationId xmlns:a16="http://schemas.microsoft.com/office/drawing/2014/main" id="{74922A2C-30D3-4ED0-8443-C57494EB4287}"/>
              </a:ext>
            </a:extLst>
          </p:cNvPr>
          <p:cNvSpPr>
            <a:spLocks noGrp="1"/>
          </p:cNvSpPr>
          <p:nvPr>
            <p:ph type="body" sz="quarter" idx="58" hasCustomPrompt="1"/>
          </p:nvPr>
        </p:nvSpPr>
        <p:spPr>
          <a:xfrm>
            <a:off x="10293432" y="4973439"/>
            <a:ext cx="1044000" cy="1044000"/>
          </a:xfrm>
          <a:prstGeom prst="ellipse">
            <a:avLst/>
          </a:prstGeom>
          <a:solidFill>
            <a:schemeClr val="accent5"/>
          </a:solidFill>
          <a:ln w="72390">
            <a:solidFill>
              <a:schemeClr val="bg1"/>
            </a:solidFill>
          </a:ln>
        </p:spPr>
        <p:txBody>
          <a:bodyPr lIns="0" tIns="0" rIns="0" bIns="0" anchor="ctr" anchorCtr="0">
            <a:normAutofit/>
          </a:bodyPr>
          <a:lstStyle>
            <a:lvl1pPr marL="0" indent="0" algn="ctr">
              <a:buNone/>
              <a:defRPr lang="ru-RU" sz="2200" kern="1200" dirty="0">
                <a:solidFill>
                  <a:srgbClr val="454D55"/>
                </a:solidFill>
                <a:latin typeface="+mj-lt"/>
                <a:ea typeface="+mn-ea"/>
                <a:cs typeface="+mn-cs"/>
              </a:defRPr>
            </a:lvl1pPr>
          </a:lstStyle>
          <a:p>
            <a:pPr lvl="0"/>
            <a:r>
              <a:rPr lang="en-US" noProof="0"/>
              <a:t>20XX</a:t>
            </a:r>
          </a:p>
        </p:txBody>
      </p:sp>
      <p:sp>
        <p:nvSpPr>
          <p:cNvPr id="5" name="Footer Placeholder 4">
            <a:extLst>
              <a:ext uri="{FF2B5EF4-FFF2-40B4-BE49-F238E27FC236}">
                <a16:creationId xmlns:a16="http://schemas.microsoft.com/office/drawing/2014/main" id="{4953E081-530B-464A-B47C-C858A60EB2EA}"/>
              </a:ext>
            </a:extLst>
          </p:cNvPr>
          <p:cNvSpPr>
            <a:spLocks noGrp="1"/>
          </p:cNvSpPr>
          <p:nvPr>
            <p:ph type="ftr" sz="quarter" idx="11"/>
          </p:nvPr>
        </p:nvSpPr>
        <p:spPr/>
        <p:txBody>
          <a:bodyPr/>
          <a:lstStyle/>
          <a:p>
            <a:r>
              <a:rPr lang="en-US" noProof="0"/>
              <a:t>ADD A FOOTER</a:t>
            </a:r>
          </a:p>
        </p:txBody>
      </p:sp>
      <p:sp>
        <p:nvSpPr>
          <p:cNvPr id="4" name="Date Placeholder 3">
            <a:extLst>
              <a:ext uri="{FF2B5EF4-FFF2-40B4-BE49-F238E27FC236}">
                <a16:creationId xmlns:a16="http://schemas.microsoft.com/office/drawing/2014/main" id="{7C0373A1-F9A6-4E7C-A04F-22454F3A60CF}"/>
              </a:ext>
            </a:extLst>
          </p:cNvPr>
          <p:cNvSpPr>
            <a:spLocks noGrp="1"/>
          </p:cNvSpPr>
          <p:nvPr>
            <p:ph type="dt" sz="half" idx="10"/>
          </p:nvPr>
        </p:nvSpPr>
        <p:spPr>
          <a:xfrm>
            <a:off x="9005888" y="550858"/>
            <a:ext cx="2743200" cy="176716"/>
          </a:xfrm>
          <a:prstGeom prst="rect">
            <a:avLst/>
          </a:prstGeom>
        </p:spPr>
        <p:txBody>
          <a:bodyPr/>
          <a:lstStyle/>
          <a:p>
            <a:fld id="{F0BF70C0-85C8-4782-A2DC-740B0F58DBF8}" type="datetime1">
              <a:rPr lang="en-US" noProof="0" smtClean="0"/>
              <a:t>9/15/2022</a:t>
            </a:fld>
            <a:endParaRPr lang="en-US" noProof="0"/>
          </a:p>
        </p:txBody>
      </p:sp>
      <p:sp>
        <p:nvSpPr>
          <p:cNvPr id="6" name="Slide Number Placeholder 5">
            <a:extLst>
              <a:ext uri="{FF2B5EF4-FFF2-40B4-BE49-F238E27FC236}">
                <a16:creationId xmlns:a16="http://schemas.microsoft.com/office/drawing/2014/main" id="{B09BF57F-FEA7-4D09-AA29-F32AA5577A04}"/>
              </a:ext>
            </a:extLst>
          </p:cNvPr>
          <p:cNvSpPr>
            <a:spLocks noGrp="1"/>
          </p:cNvSpPr>
          <p:nvPr>
            <p:ph type="sldNum" sz="quarter" idx="12"/>
          </p:nvPr>
        </p:nvSpPr>
        <p:spPr/>
        <p:txBody>
          <a:bodyPr/>
          <a:lstStyle/>
          <a:p>
            <a:fld id="{93C1428B-5ACF-4E79-A091-05E2328DA75D}" type="slidenum">
              <a:rPr lang="en-US" noProof="0" smtClean="0"/>
              <a:t>‹#›</a:t>
            </a:fld>
            <a:endParaRPr lang="en-US" noProof="0"/>
          </a:p>
        </p:txBody>
      </p:sp>
    </p:spTree>
    <p:extLst>
      <p:ext uri="{BB962C8B-B14F-4D97-AF65-F5344CB8AC3E}">
        <p14:creationId xmlns:p14="http://schemas.microsoft.com/office/powerpoint/2010/main" val="186859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D4DE0-0F0D-4567-A2BC-855C50B7F2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A98B7D-E025-4BED-A60F-982F0A0808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434D8-84D1-44AE-B8D3-A059ED10E3BA}"/>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1E798089-D655-4258-8B52-1CE2E1087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91EDFB-5E95-4429-897A-778BC224C4D0}"/>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3659698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B2C60-FFB1-4E6D-BEBA-D6011BE79B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945F03-1A19-4B27-AEF5-6220404B48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D513E9-74AB-44A7-AB9D-DCA0391E8118}"/>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F68A572B-ED5E-4C20-915F-8F4AEB143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2FDDE-1DD0-48D7-AE33-995CF6AD278B}"/>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45049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73BC0-1C2F-4ACC-9AB1-4513BDBCDE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CA7936-8A29-4CAF-A08C-8099774914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4F9A85-B247-4184-9028-88BD80A456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37DB41-439B-4D8F-A851-45C506C294DE}"/>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6" name="Footer Placeholder 5">
            <a:extLst>
              <a:ext uri="{FF2B5EF4-FFF2-40B4-BE49-F238E27FC236}">
                <a16:creationId xmlns:a16="http://schemas.microsoft.com/office/drawing/2014/main" id="{14883102-1A41-4BC8-84E5-7F3EFDF4EB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645171-2976-4D20-9B65-31A4F171B328}"/>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4189783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B001A-EAB2-4AC2-9605-9D580D7E36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625C20B-C68F-460D-A397-CE2993C82A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926B01-4A2D-4397-93AC-08F39A7638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E94B5D-C211-43C0-92A8-DFBA6A9A30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FD542F-7C72-4DA7-BB9D-80B737168D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2B8DC08-507B-487F-BCB7-C4B02350A54F}"/>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8" name="Footer Placeholder 7">
            <a:extLst>
              <a:ext uri="{FF2B5EF4-FFF2-40B4-BE49-F238E27FC236}">
                <a16:creationId xmlns:a16="http://schemas.microsoft.com/office/drawing/2014/main" id="{092539EE-9191-4F25-8EDE-7BD4B9A4E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39854-02E7-4192-8BF1-22C8763AAE06}"/>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132815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EF61A-AAA5-4780-A652-A81C0834F8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D42860-35D5-4624-B6E3-A95FE39408E8}"/>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4" name="Footer Placeholder 3">
            <a:extLst>
              <a:ext uri="{FF2B5EF4-FFF2-40B4-BE49-F238E27FC236}">
                <a16:creationId xmlns:a16="http://schemas.microsoft.com/office/drawing/2014/main" id="{A5E9C3DA-A617-45EE-8C88-DDBBDAEC95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9C8094-33C5-4AE9-90AD-E71AA3745C14}"/>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2682674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BE9174-1FCF-4C86-B717-404D0A32657F}"/>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3" name="Footer Placeholder 2">
            <a:extLst>
              <a:ext uri="{FF2B5EF4-FFF2-40B4-BE49-F238E27FC236}">
                <a16:creationId xmlns:a16="http://schemas.microsoft.com/office/drawing/2014/main" id="{5CA49C78-D2B1-437A-AEFC-C8604D52FC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FE39D9-29D8-4C2E-941A-C83FE3D9CC4A}"/>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526083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2C009-0E8C-45A4-9CBA-7769FA845A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0DC80C-17DA-496E-AD5F-414DC0BF7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80F7D9-334C-476B-BFBC-B74A855A9E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F35BD1-EFBC-4278-AA0B-D9852DE87B58}"/>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6" name="Footer Placeholder 5">
            <a:extLst>
              <a:ext uri="{FF2B5EF4-FFF2-40B4-BE49-F238E27FC236}">
                <a16:creationId xmlns:a16="http://schemas.microsoft.com/office/drawing/2014/main" id="{62A8AE26-C54B-4B30-B2EA-FE856AF69F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75029E-06FF-4422-93A8-3B35D6B7D684}"/>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1892805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A36FC-9981-41E1-B2A2-EB4961BD3B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76A159-9E29-45B8-8628-ED65A45F0F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1F4D9E-165E-488F-A6DB-E852F47BC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B03916-E090-4810-A6E1-3964A46715AD}"/>
              </a:ext>
            </a:extLst>
          </p:cNvPr>
          <p:cNvSpPr>
            <a:spLocks noGrp="1"/>
          </p:cNvSpPr>
          <p:nvPr>
            <p:ph type="dt" sz="half" idx="10"/>
          </p:nvPr>
        </p:nvSpPr>
        <p:spPr/>
        <p:txBody>
          <a:bodyPr/>
          <a:lstStyle/>
          <a:p>
            <a:fld id="{3B561CE3-BE1F-4346-B05B-48360CCECA1A}" type="datetimeFigureOut">
              <a:rPr lang="en-US" smtClean="0"/>
              <a:t>9/15/2022</a:t>
            </a:fld>
            <a:endParaRPr lang="en-US"/>
          </a:p>
        </p:txBody>
      </p:sp>
      <p:sp>
        <p:nvSpPr>
          <p:cNvPr id="6" name="Footer Placeholder 5">
            <a:extLst>
              <a:ext uri="{FF2B5EF4-FFF2-40B4-BE49-F238E27FC236}">
                <a16:creationId xmlns:a16="http://schemas.microsoft.com/office/drawing/2014/main" id="{49E02CA9-B510-4593-82C0-987AF3D3B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D2A2B9-9E93-41C5-8C00-1F7488B7314A}"/>
              </a:ext>
            </a:extLst>
          </p:cNvPr>
          <p:cNvSpPr>
            <a:spLocks noGrp="1"/>
          </p:cNvSpPr>
          <p:nvPr>
            <p:ph type="sldNum" sz="quarter" idx="12"/>
          </p:nvPr>
        </p:nvSpPr>
        <p:spPr/>
        <p:txBody>
          <a:bodyPr/>
          <a:lstStyle/>
          <a:p>
            <a:fld id="{A7EAC092-4C7F-40AD-A0B8-1F57DA7B275F}" type="slidenum">
              <a:rPr lang="en-US" smtClean="0"/>
              <a:t>‹#›</a:t>
            </a:fld>
            <a:endParaRPr lang="en-US"/>
          </a:p>
        </p:txBody>
      </p:sp>
    </p:spTree>
    <p:extLst>
      <p:ext uri="{BB962C8B-B14F-4D97-AF65-F5344CB8AC3E}">
        <p14:creationId xmlns:p14="http://schemas.microsoft.com/office/powerpoint/2010/main" val="4096830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27C0B2-8385-4005-84B6-CF61690CC3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20AA62-BC4B-42DF-8993-BDC9E22941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3D8CD-9BE1-4B0D-8CC1-072DD4B7F9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61CE3-BE1F-4346-B05B-48360CCECA1A}" type="datetimeFigureOut">
              <a:rPr lang="en-US" smtClean="0"/>
              <a:t>9/15/2022</a:t>
            </a:fld>
            <a:endParaRPr lang="en-US"/>
          </a:p>
        </p:txBody>
      </p:sp>
      <p:sp>
        <p:nvSpPr>
          <p:cNvPr id="5" name="Footer Placeholder 4">
            <a:extLst>
              <a:ext uri="{FF2B5EF4-FFF2-40B4-BE49-F238E27FC236}">
                <a16:creationId xmlns:a16="http://schemas.microsoft.com/office/drawing/2014/main" id="{37222109-F63D-4048-8F79-10C429A0A9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C8A7C6-AC66-4256-8090-95046A8084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EAC092-4C7F-40AD-A0B8-1F57DA7B275F}" type="slidenum">
              <a:rPr lang="en-US" smtClean="0"/>
              <a:t>‹#›</a:t>
            </a:fld>
            <a:endParaRPr lang="en-US"/>
          </a:p>
        </p:txBody>
      </p:sp>
    </p:spTree>
    <p:extLst>
      <p:ext uri="{BB962C8B-B14F-4D97-AF65-F5344CB8AC3E}">
        <p14:creationId xmlns:p14="http://schemas.microsoft.com/office/powerpoint/2010/main" val="1202133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4.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1.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5.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2.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6.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7.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8.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9.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10.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_rels/slide1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2.png"/><Relationship Id="rId7" Type="http://schemas.openxmlformats.org/officeDocument/2006/relationships/image" Target="../media/image36.sv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84.png"/><Relationship Id="rId4" Type="http://schemas.openxmlformats.org/officeDocument/2006/relationships/image" Target="../media/image6.png"/><Relationship Id="rId9" Type="http://schemas.openxmlformats.org/officeDocument/2006/relationships/image" Target="../media/image86.svg"/></Relationships>
</file>

<file path=ppt/slides/_rels/slide18.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2.png"/><Relationship Id="rId7" Type="http://schemas.openxmlformats.org/officeDocument/2006/relationships/image" Target="../media/image89.png"/><Relationship Id="rId12" Type="http://schemas.openxmlformats.org/officeDocument/2006/relationships/image" Target="../media/image94.svg"/><Relationship Id="rId17" Type="http://schemas.openxmlformats.org/officeDocument/2006/relationships/image" Target="../media/image99.png"/><Relationship Id="rId2" Type="http://schemas.openxmlformats.org/officeDocument/2006/relationships/image" Target="../media/image1.png"/><Relationship Id="rId16"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7.png"/><Relationship Id="rId10" Type="http://schemas.openxmlformats.org/officeDocument/2006/relationships/image" Target="../media/image92.png"/><Relationship Id="rId4" Type="http://schemas.openxmlformats.org/officeDocument/2006/relationships/image" Target="../media/image6.png"/><Relationship Id="rId9" Type="http://schemas.openxmlformats.org/officeDocument/2006/relationships/image" Target="../media/image91.png"/><Relationship Id="rId14" Type="http://schemas.openxmlformats.org/officeDocument/2006/relationships/image" Target="../media/image96.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image" Target="../media/image2.png"/><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image" Target="../media/image1.png"/><Relationship Id="rId16" Type="http://schemas.openxmlformats.org/officeDocument/2006/relationships/image" Target="../media/image18.png"/><Relationship Id="rId20" Type="http://schemas.openxmlformats.org/officeDocument/2006/relationships/image" Target="../media/image22.sv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slide" Target="slide26.xml"/><Relationship Id="rId18" Type="http://schemas.openxmlformats.org/officeDocument/2006/relationships/image" Target="../media/image106.png"/><Relationship Id="rId26" Type="http://schemas.openxmlformats.org/officeDocument/2006/relationships/image" Target="../media/image110.png"/><Relationship Id="rId3" Type="http://schemas.openxmlformats.org/officeDocument/2006/relationships/image" Target="../media/image2.png"/><Relationship Id="rId21" Type="http://schemas.openxmlformats.org/officeDocument/2006/relationships/slide" Target="slide31.xml"/><Relationship Id="rId7" Type="http://schemas.openxmlformats.org/officeDocument/2006/relationships/slide" Target="slide24.xml"/><Relationship Id="rId12" Type="http://schemas.openxmlformats.org/officeDocument/2006/relationships/image" Target="../media/image103.png"/><Relationship Id="rId17" Type="http://schemas.openxmlformats.org/officeDocument/2006/relationships/slide" Target="slide23.xml"/><Relationship Id="rId25" Type="http://schemas.openxmlformats.org/officeDocument/2006/relationships/slide" Target="slide32.xml"/><Relationship Id="rId2" Type="http://schemas.openxmlformats.org/officeDocument/2006/relationships/image" Target="../media/image1.png"/><Relationship Id="rId16" Type="http://schemas.openxmlformats.org/officeDocument/2006/relationships/image" Target="../media/image105.png"/><Relationship Id="rId20"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00.png"/><Relationship Id="rId11" Type="http://schemas.openxmlformats.org/officeDocument/2006/relationships/slide" Target="slide28.xml"/><Relationship Id="rId24" Type="http://schemas.openxmlformats.org/officeDocument/2006/relationships/image" Target="../media/image109.png"/><Relationship Id="rId5" Type="http://schemas.openxmlformats.org/officeDocument/2006/relationships/slide" Target="slide22.xml"/><Relationship Id="rId15" Type="http://schemas.openxmlformats.org/officeDocument/2006/relationships/slide" Target="slide27.xml"/><Relationship Id="rId23" Type="http://schemas.openxmlformats.org/officeDocument/2006/relationships/slide" Target="slide30.xml"/><Relationship Id="rId10" Type="http://schemas.openxmlformats.org/officeDocument/2006/relationships/image" Target="../media/image102.png"/><Relationship Id="rId19" Type="http://schemas.openxmlformats.org/officeDocument/2006/relationships/slide" Target="slide29.xml"/><Relationship Id="rId4" Type="http://schemas.openxmlformats.org/officeDocument/2006/relationships/image" Target="../media/image6.png"/><Relationship Id="rId9" Type="http://schemas.openxmlformats.org/officeDocument/2006/relationships/slide" Target="slide25.xml"/><Relationship Id="rId14" Type="http://schemas.openxmlformats.org/officeDocument/2006/relationships/image" Target="../media/image104.png"/><Relationship Id="rId22"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3.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8.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29.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2.png"/><Relationship Id="rId7" Type="http://schemas.openxmlformats.org/officeDocument/2006/relationships/image" Target="../media/image101.png"/><Relationship Id="rId12" Type="http://schemas.openxmlformats.org/officeDocument/2006/relationships/image" Target="../media/image106.png"/><Relationship Id="rId17" Type="http://schemas.openxmlformats.org/officeDocument/2006/relationships/slide" Target="slide21.xml"/><Relationship Id="rId2" Type="http://schemas.openxmlformats.org/officeDocument/2006/relationships/image" Target="../media/image1.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slide" Target="slide22.xml"/><Relationship Id="rId11" Type="http://schemas.openxmlformats.org/officeDocument/2006/relationships/image" Target="../media/image105.png"/><Relationship Id="rId5" Type="http://schemas.openxmlformats.org/officeDocument/2006/relationships/image" Target="../media/image100.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6.png"/><Relationship Id="rId9" Type="http://schemas.openxmlformats.org/officeDocument/2006/relationships/image" Target="../media/image103.png"/><Relationship Id="rId14"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1.jpg"/><Relationship Id="rId7" Type="http://schemas.openxmlformats.org/officeDocument/2006/relationships/image" Target="../media/image11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image" Target="../media/image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18.jpg"/><Relationship Id="rId3" Type="http://schemas.openxmlformats.org/officeDocument/2006/relationships/image" Target="../media/image1.png"/><Relationship Id="rId7" Type="http://schemas.openxmlformats.org/officeDocument/2006/relationships/image" Target="../media/image117.jpg"/><Relationship Id="rId2" Type="http://schemas.openxmlformats.org/officeDocument/2006/relationships/image" Target="../media/image115.jpg"/><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9.jpg"/><Relationship Id="rId7" Type="http://schemas.openxmlformats.org/officeDocument/2006/relationships/image" Target="../media/image12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1.jpg"/><Relationship Id="rId4" Type="http://schemas.openxmlformats.org/officeDocument/2006/relationships/image" Target="../media/image120.jpg"/></Relationships>
</file>

<file path=ppt/slides/_rels/slide36.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3.jpg"/><Relationship Id="rId7" Type="http://schemas.openxmlformats.org/officeDocument/2006/relationships/image" Target="../media/image12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124.jpg"/></Relationships>
</file>

<file path=ppt/slides/_rels/slide37.xml.rels><?xml version="1.0" encoding="UTF-8" standalone="yes"?>
<Relationships xmlns="http://schemas.openxmlformats.org/package/2006/relationships"><Relationship Id="rId8" Type="http://schemas.openxmlformats.org/officeDocument/2006/relationships/image" Target="../media/image130.jpg"/><Relationship Id="rId3" Type="http://schemas.openxmlformats.org/officeDocument/2006/relationships/image" Target="../media/image2.png"/><Relationship Id="rId7" Type="http://schemas.openxmlformats.org/officeDocument/2006/relationships/image" Target="../media/image129.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2.png"/><Relationship Id="rId7" Type="http://schemas.openxmlformats.org/officeDocument/2006/relationships/image" Target="../media/image133.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36.jpg"/><Relationship Id="rId5" Type="http://schemas.openxmlformats.org/officeDocument/2006/relationships/image" Target="../media/image135.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video" Target="../media/media4.mp4"/><Relationship Id="rId13" Type="http://schemas.openxmlformats.org/officeDocument/2006/relationships/image" Target="../media/image137.png"/><Relationship Id="rId3" Type="http://schemas.microsoft.com/office/2007/relationships/media" Target="../media/media2.mp4"/><Relationship Id="rId7" Type="http://schemas.microsoft.com/office/2007/relationships/media" Target="../media/media4.mp4"/><Relationship Id="rId12" Type="http://schemas.openxmlformats.org/officeDocument/2006/relationships/image" Target="../media/image6.png"/><Relationship Id="rId2" Type="http://schemas.openxmlformats.org/officeDocument/2006/relationships/video" Target="../media/media1.mp4"/><Relationship Id="rId16" Type="http://schemas.openxmlformats.org/officeDocument/2006/relationships/image" Target="../media/image140.png"/><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2.png"/><Relationship Id="rId5" Type="http://schemas.microsoft.com/office/2007/relationships/media" Target="../media/media3.mp4"/><Relationship Id="rId15" Type="http://schemas.openxmlformats.org/officeDocument/2006/relationships/image" Target="../media/image139.png"/><Relationship Id="rId10" Type="http://schemas.openxmlformats.org/officeDocument/2006/relationships/image" Target="../media/image1.png"/><Relationship Id="rId4" Type="http://schemas.openxmlformats.org/officeDocument/2006/relationships/video" Target="../media/media2.mp4"/><Relationship Id="rId9" Type="http://schemas.openxmlformats.org/officeDocument/2006/relationships/slideLayout" Target="../slideLayouts/slideLayout2.xml"/><Relationship Id="rId14" Type="http://schemas.openxmlformats.org/officeDocument/2006/relationships/image" Target="../media/image138.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18" Type="http://schemas.openxmlformats.org/officeDocument/2006/relationships/image" Target="../media/image104.png"/><Relationship Id="rId3" Type="http://schemas.openxmlformats.org/officeDocument/2006/relationships/image" Target="../media/image2.png"/><Relationship Id="rId7" Type="http://schemas.openxmlformats.org/officeDocument/2006/relationships/image" Target="../media/image142.png"/><Relationship Id="rId12" Type="http://schemas.openxmlformats.org/officeDocument/2006/relationships/image" Target="../media/image147.png"/><Relationship Id="rId17" Type="http://schemas.openxmlformats.org/officeDocument/2006/relationships/image" Target="../media/image152.png"/><Relationship Id="rId2" Type="http://schemas.openxmlformats.org/officeDocument/2006/relationships/image" Target="../media/image1.png"/><Relationship Id="rId16" Type="http://schemas.openxmlformats.org/officeDocument/2006/relationships/image" Target="../media/image151.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08.png"/><Relationship Id="rId15" Type="http://schemas.openxmlformats.org/officeDocument/2006/relationships/image" Target="../media/image150.png"/><Relationship Id="rId10" Type="http://schemas.openxmlformats.org/officeDocument/2006/relationships/image" Target="../media/image145.png"/><Relationship Id="rId19" Type="http://schemas.openxmlformats.org/officeDocument/2006/relationships/image" Target="../media/image153.png"/><Relationship Id="rId4" Type="http://schemas.openxmlformats.org/officeDocument/2006/relationships/image" Target="../media/image6.png"/><Relationship Id="rId9" Type="http://schemas.openxmlformats.org/officeDocument/2006/relationships/image" Target="../media/image144.png"/><Relationship Id="rId14" Type="http://schemas.openxmlformats.org/officeDocument/2006/relationships/image" Target="../media/image149.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84.png"/><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image" Target="../media/image33.png"/><Relationship Id="rId18" Type="http://schemas.openxmlformats.org/officeDocument/2006/relationships/image" Target="../media/image38.svg"/><Relationship Id="rId26" Type="http://schemas.openxmlformats.org/officeDocument/2006/relationships/image" Target="../media/image46.svg"/><Relationship Id="rId39" Type="http://schemas.openxmlformats.org/officeDocument/2006/relationships/image" Target="../media/image59.png"/><Relationship Id="rId21" Type="http://schemas.openxmlformats.org/officeDocument/2006/relationships/image" Target="../media/image41.png"/><Relationship Id="rId34" Type="http://schemas.openxmlformats.org/officeDocument/2006/relationships/image" Target="../media/image54.svg"/><Relationship Id="rId42" Type="http://schemas.openxmlformats.org/officeDocument/2006/relationships/image" Target="../media/image62.svg"/><Relationship Id="rId7" Type="http://schemas.openxmlformats.org/officeDocument/2006/relationships/image" Target="../media/image27.png"/><Relationship Id="rId2" Type="http://schemas.openxmlformats.org/officeDocument/2006/relationships/image" Target="../media/image6.png"/><Relationship Id="rId16" Type="http://schemas.openxmlformats.org/officeDocument/2006/relationships/image" Target="../media/image36.svg"/><Relationship Id="rId29"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24" Type="http://schemas.openxmlformats.org/officeDocument/2006/relationships/image" Target="../media/image44.svg"/><Relationship Id="rId32" Type="http://schemas.openxmlformats.org/officeDocument/2006/relationships/image" Target="../media/image52.svg"/><Relationship Id="rId37" Type="http://schemas.openxmlformats.org/officeDocument/2006/relationships/image" Target="../media/image57.png"/><Relationship Id="rId40" Type="http://schemas.openxmlformats.org/officeDocument/2006/relationships/image" Target="../media/image60.svg"/><Relationship Id="rId45" Type="http://schemas.openxmlformats.org/officeDocument/2006/relationships/image" Target="../media/image65.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svg"/><Relationship Id="rId36" Type="http://schemas.openxmlformats.org/officeDocument/2006/relationships/image" Target="../media/image56.svg"/><Relationship Id="rId10" Type="http://schemas.openxmlformats.org/officeDocument/2006/relationships/image" Target="../media/image30.svg"/><Relationship Id="rId19" Type="http://schemas.openxmlformats.org/officeDocument/2006/relationships/image" Target="../media/image39.png"/><Relationship Id="rId31" Type="http://schemas.openxmlformats.org/officeDocument/2006/relationships/image" Target="../media/image51.png"/><Relationship Id="rId44" Type="http://schemas.openxmlformats.org/officeDocument/2006/relationships/image" Target="../media/image64.svg"/><Relationship Id="rId4" Type="http://schemas.openxmlformats.org/officeDocument/2006/relationships/image" Target="../media/image2.png"/><Relationship Id="rId9" Type="http://schemas.openxmlformats.org/officeDocument/2006/relationships/image" Target="../media/image29.png"/><Relationship Id="rId14" Type="http://schemas.openxmlformats.org/officeDocument/2006/relationships/image" Target="../media/image34.svg"/><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 Id="rId35" Type="http://schemas.openxmlformats.org/officeDocument/2006/relationships/image" Target="../media/image55.png"/><Relationship Id="rId43" Type="http://schemas.openxmlformats.org/officeDocument/2006/relationships/image" Target="../media/image63.png"/><Relationship Id="rId8" Type="http://schemas.openxmlformats.org/officeDocument/2006/relationships/image" Target="../media/image28.svg"/><Relationship Id="rId3" Type="http://schemas.openxmlformats.org/officeDocument/2006/relationships/image" Target="../media/image1.png"/><Relationship Id="rId12" Type="http://schemas.openxmlformats.org/officeDocument/2006/relationships/image" Target="../media/image32.svg"/><Relationship Id="rId17" Type="http://schemas.openxmlformats.org/officeDocument/2006/relationships/image" Target="../media/image37.png"/><Relationship Id="rId25" Type="http://schemas.openxmlformats.org/officeDocument/2006/relationships/image" Target="../media/image45.png"/><Relationship Id="rId33" Type="http://schemas.openxmlformats.org/officeDocument/2006/relationships/image" Target="../media/image53.png"/><Relationship Id="rId38" Type="http://schemas.openxmlformats.org/officeDocument/2006/relationships/image" Target="../media/image58.svg"/><Relationship Id="rId46" Type="http://schemas.openxmlformats.org/officeDocument/2006/relationships/image" Target="../media/image66.svg"/><Relationship Id="rId20" Type="http://schemas.openxmlformats.org/officeDocument/2006/relationships/image" Target="../media/image40.svg"/><Relationship Id="rId41" Type="http://schemas.openxmlformats.org/officeDocument/2006/relationships/image" Target="../media/image61.png"/></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7.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1.svg"/><Relationship Id="rId18" Type="http://schemas.openxmlformats.org/officeDocument/2006/relationships/slide" Target="slide11.xml"/><Relationship Id="rId26"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slide" Target="slide10.xml"/><Relationship Id="rId7" Type="http://schemas.openxmlformats.org/officeDocument/2006/relationships/image" Target="../media/image68.png"/><Relationship Id="rId12" Type="http://schemas.openxmlformats.org/officeDocument/2006/relationships/image" Target="../media/image70.png"/><Relationship Id="rId17" Type="http://schemas.openxmlformats.org/officeDocument/2006/relationships/slide" Target="slide12.xml"/><Relationship Id="rId25"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3.svg"/><Relationship Id="rId20" Type="http://schemas.openxmlformats.org/officeDocument/2006/relationships/image" Target="../media/image75.svg"/><Relationship Id="rId29"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slide" Target="slide8.xml"/><Relationship Id="rId11" Type="http://schemas.openxmlformats.org/officeDocument/2006/relationships/slide" Target="slide14.xml"/><Relationship Id="rId24" Type="http://schemas.openxmlformats.org/officeDocument/2006/relationships/image" Target="../media/image77.svg"/><Relationship Id="rId5" Type="http://schemas.openxmlformats.org/officeDocument/2006/relationships/chart" Target="../charts/chart1.xml"/><Relationship Id="rId15" Type="http://schemas.openxmlformats.org/officeDocument/2006/relationships/image" Target="../media/image72.png"/><Relationship Id="rId23" Type="http://schemas.openxmlformats.org/officeDocument/2006/relationships/image" Target="../media/image76.png"/><Relationship Id="rId28" Type="http://schemas.openxmlformats.org/officeDocument/2006/relationships/image" Target="../media/image81.svg"/><Relationship Id="rId10" Type="http://schemas.openxmlformats.org/officeDocument/2006/relationships/slide" Target="slide15.xml"/><Relationship Id="rId19" Type="http://schemas.openxmlformats.org/officeDocument/2006/relationships/image" Target="../media/image74.png"/><Relationship Id="rId4" Type="http://schemas.openxmlformats.org/officeDocument/2006/relationships/image" Target="../media/image6.png"/><Relationship Id="rId9" Type="http://schemas.openxmlformats.org/officeDocument/2006/relationships/slide" Target="slide16.xml"/><Relationship Id="rId14" Type="http://schemas.openxmlformats.org/officeDocument/2006/relationships/slide" Target="slide13.xml"/><Relationship Id="rId22" Type="http://schemas.openxmlformats.org/officeDocument/2006/relationships/slide" Target="slide9.xml"/><Relationship Id="rId27" Type="http://schemas.openxmlformats.org/officeDocument/2006/relationships/image" Target="../media/image80.png"/><Relationship Id="rId30" Type="http://schemas.openxmlformats.org/officeDocument/2006/relationships/image" Target="../media/image83.svg"/></Relationships>
</file>

<file path=ppt/slides/_rels/slide8.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74.png"/><Relationship Id="rId18" Type="http://schemas.openxmlformats.org/officeDocument/2006/relationships/image" Target="../media/image78.png"/><Relationship Id="rId3" Type="http://schemas.openxmlformats.org/officeDocument/2006/relationships/image" Target="../media/image2.png"/><Relationship Id="rId21" Type="http://schemas.openxmlformats.org/officeDocument/2006/relationships/image" Target="../media/image81.svg"/><Relationship Id="rId7" Type="http://schemas.openxmlformats.org/officeDocument/2006/relationships/image" Target="../media/image69.svg"/><Relationship Id="rId12" Type="http://schemas.openxmlformats.org/officeDocument/2006/relationships/image" Target="../media/image73.svg"/><Relationship Id="rId17" Type="http://schemas.openxmlformats.org/officeDocument/2006/relationships/image" Target="../media/image77.svg"/><Relationship Id="rId2" Type="http://schemas.openxmlformats.org/officeDocument/2006/relationships/image" Target="../media/image1.png"/><Relationship Id="rId16" Type="http://schemas.openxmlformats.org/officeDocument/2006/relationships/image" Target="../media/image76.png"/><Relationship Id="rId20"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2.png"/><Relationship Id="rId24" Type="http://schemas.openxmlformats.org/officeDocument/2006/relationships/slide" Target="slide7.xml"/><Relationship Id="rId5" Type="http://schemas.openxmlformats.org/officeDocument/2006/relationships/chart" Target="../charts/chart2.xml"/><Relationship Id="rId15" Type="http://schemas.openxmlformats.org/officeDocument/2006/relationships/slide" Target="slide9.xml"/><Relationship Id="rId23" Type="http://schemas.openxmlformats.org/officeDocument/2006/relationships/image" Target="../media/image83.svg"/><Relationship Id="rId10" Type="http://schemas.openxmlformats.org/officeDocument/2006/relationships/image" Target="../media/image71.svg"/><Relationship Id="rId19" Type="http://schemas.openxmlformats.org/officeDocument/2006/relationships/image" Target="../media/image79.svg"/><Relationship Id="rId4" Type="http://schemas.openxmlformats.org/officeDocument/2006/relationships/image" Target="../media/image6.png"/><Relationship Id="rId9" Type="http://schemas.openxmlformats.org/officeDocument/2006/relationships/image" Target="../media/image70.png"/><Relationship Id="rId14" Type="http://schemas.openxmlformats.org/officeDocument/2006/relationships/image" Target="../media/image75.svg"/><Relationship Id="rId22" Type="http://schemas.openxmlformats.org/officeDocument/2006/relationships/image" Target="../media/image82.png"/></Relationships>
</file>

<file path=ppt/slides/_rels/slide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18" Type="http://schemas.openxmlformats.org/officeDocument/2006/relationships/image" Target="../media/image79.svg"/><Relationship Id="rId3" Type="http://schemas.openxmlformats.org/officeDocument/2006/relationships/image" Target="../media/image2.png"/><Relationship Id="rId21" Type="http://schemas.openxmlformats.org/officeDocument/2006/relationships/image" Target="../media/image82.png"/><Relationship Id="rId7" Type="http://schemas.openxmlformats.org/officeDocument/2006/relationships/image" Target="../media/image69.svg"/><Relationship Id="rId12" Type="http://schemas.openxmlformats.org/officeDocument/2006/relationships/image" Target="../media/image74.png"/><Relationship Id="rId17" Type="http://schemas.openxmlformats.org/officeDocument/2006/relationships/image" Target="../media/image78.png"/><Relationship Id="rId2" Type="http://schemas.openxmlformats.org/officeDocument/2006/relationships/image" Target="../media/image1.png"/><Relationship Id="rId16" Type="http://schemas.openxmlformats.org/officeDocument/2006/relationships/image" Target="../media/image77.svg"/><Relationship Id="rId20" Type="http://schemas.openxmlformats.org/officeDocument/2006/relationships/image" Target="../media/image81.svg"/><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chart" Target="../charts/chart3.xml"/><Relationship Id="rId15" Type="http://schemas.openxmlformats.org/officeDocument/2006/relationships/image" Target="../media/image76.png"/><Relationship Id="rId23" Type="http://schemas.openxmlformats.org/officeDocument/2006/relationships/slide" Target="slide7.xml"/><Relationship Id="rId10" Type="http://schemas.openxmlformats.org/officeDocument/2006/relationships/image" Target="../media/image72.png"/><Relationship Id="rId19" Type="http://schemas.openxmlformats.org/officeDocument/2006/relationships/image" Target="../media/image80.png"/><Relationship Id="rId4" Type="http://schemas.openxmlformats.org/officeDocument/2006/relationships/image" Target="../media/image6.png"/><Relationship Id="rId9" Type="http://schemas.openxmlformats.org/officeDocument/2006/relationships/image" Target="../media/image71.svg"/><Relationship Id="rId14" Type="http://schemas.openxmlformats.org/officeDocument/2006/relationships/slide" Target="slide9.xml"/><Relationship Id="rId22"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3BEA20-2BE9-4175-A84D-911437496FC7}"/>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0" name="Picture 9">
            <a:extLst>
              <a:ext uri="{FF2B5EF4-FFF2-40B4-BE49-F238E27FC236}">
                <a16:creationId xmlns:a16="http://schemas.microsoft.com/office/drawing/2014/main" id="{5BF0D124-BF60-4330-93B2-7B48C6D361B3}"/>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5" name="Picture 4">
            <a:extLst>
              <a:ext uri="{FF2B5EF4-FFF2-40B4-BE49-F238E27FC236}">
                <a16:creationId xmlns:a16="http://schemas.microsoft.com/office/drawing/2014/main" id="{82DC5342-16E9-42AB-B7C6-9F572A84D45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465001" y="155678"/>
            <a:ext cx="5261998" cy="5261998"/>
          </a:xfrm>
          <a:prstGeom prst="rect">
            <a:avLst/>
          </a:prstGeom>
        </p:spPr>
      </p:pic>
      <p:sp>
        <p:nvSpPr>
          <p:cNvPr id="6" name="TextBox 5">
            <a:extLst>
              <a:ext uri="{FF2B5EF4-FFF2-40B4-BE49-F238E27FC236}">
                <a16:creationId xmlns:a16="http://schemas.microsoft.com/office/drawing/2014/main" id="{BBB6CD31-A3FC-4DF2-8511-915D180E183D}"/>
              </a:ext>
            </a:extLst>
          </p:cNvPr>
          <p:cNvSpPr txBox="1"/>
          <p:nvPr/>
        </p:nvSpPr>
        <p:spPr>
          <a:xfrm>
            <a:off x="3287210" y="5385700"/>
            <a:ext cx="5463251" cy="369332"/>
          </a:xfrm>
          <a:prstGeom prst="rect">
            <a:avLst/>
          </a:prstGeom>
          <a:noFill/>
        </p:spPr>
        <p:txBody>
          <a:bodyPr wrap="square" rtlCol="0">
            <a:spAutoFit/>
          </a:bodyPr>
          <a:lstStyle/>
          <a:p>
            <a:pPr algn="ctr"/>
            <a:r>
              <a:rPr lang="en-US" b="1" dirty="0">
                <a:solidFill>
                  <a:schemeClr val="bg1"/>
                </a:solidFill>
                <a:latin typeface="Montserrat" panose="00000500000000000000" pitchFamily="50" charset="0"/>
              </a:rPr>
              <a:t>Powered by Agartheum</a:t>
            </a:r>
          </a:p>
        </p:txBody>
      </p:sp>
      <p:sp>
        <p:nvSpPr>
          <p:cNvPr id="13" name="Rectangle 12">
            <a:extLst>
              <a:ext uri="{FF2B5EF4-FFF2-40B4-BE49-F238E27FC236}">
                <a16:creationId xmlns:a16="http://schemas.microsoft.com/office/drawing/2014/main" id="{374885D9-0B74-469B-8C0D-EFDFDB91D5C5}"/>
              </a:ext>
            </a:extLst>
          </p:cNvPr>
          <p:cNvSpPr/>
          <p:nvPr/>
        </p:nvSpPr>
        <p:spPr>
          <a:xfrm>
            <a:off x="0" y="6080760"/>
            <a:ext cx="12192000" cy="7772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CF1C5D-D9BA-4AD5-8281-49408DB9F1EE}"/>
              </a:ext>
            </a:extLst>
          </p:cNvPr>
          <p:cNvSpPr txBox="1"/>
          <p:nvPr/>
        </p:nvSpPr>
        <p:spPr>
          <a:xfrm>
            <a:off x="345891" y="6263640"/>
            <a:ext cx="2439982" cy="369332"/>
          </a:xfrm>
          <a:prstGeom prst="rect">
            <a:avLst/>
          </a:prstGeom>
          <a:noFill/>
        </p:spPr>
        <p:txBody>
          <a:bodyPr wrap="square" rtlCol="0">
            <a:spAutoFit/>
          </a:bodyPr>
          <a:lstStyle/>
          <a:p>
            <a:r>
              <a:rPr lang="en-US" b="1" dirty="0">
                <a:latin typeface="Montserrat" panose="00000500000000000000" pitchFamily="50" charset="0"/>
              </a:rPr>
              <a:t>www.agarthea.org</a:t>
            </a:r>
          </a:p>
        </p:txBody>
      </p:sp>
      <p:pic>
        <p:nvPicPr>
          <p:cNvPr id="16" name="Picture 15">
            <a:extLst>
              <a:ext uri="{FF2B5EF4-FFF2-40B4-BE49-F238E27FC236}">
                <a16:creationId xmlns:a16="http://schemas.microsoft.com/office/drawing/2014/main" id="{6C20AB15-6F29-4334-92D8-86D24F58B6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11880"/>
            <a:ext cx="1979036" cy="3466732"/>
          </a:xfrm>
          <a:prstGeom prst="rect">
            <a:avLst/>
          </a:prstGeom>
        </p:spPr>
      </p:pic>
      <p:pic>
        <p:nvPicPr>
          <p:cNvPr id="20" name="Picture 19">
            <a:extLst>
              <a:ext uri="{FF2B5EF4-FFF2-40B4-BE49-F238E27FC236}">
                <a16:creationId xmlns:a16="http://schemas.microsoft.com/office/drawing/2014/main" id="{55B6BFB0-8022-41A4-91A0-8C84D4FE3F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0280" y="0"/>
            <a:ext cx="2331720" cy="2076189"/>
          </a:xfrm>
          <a:prstGeom prst="rect">
            <a:avLst/>
          </a:prstGeom>
        </p:spPr>
      </p:pic>
      <p:cxnSp>
        <p:nvCxnSpPr>
          <p:cNvPr id="22" name="Straight Connector 21">
            <a:extLst>
              <a:ext uri="{FF2B5EF4-FFF2-40B4-BE49-F238E27FC236}">
                <a16:creationId xmlns:a16="http://schemas.microsoft.com/office/drawing/2014/main" id="{1E16665F-9F93-437E-8DFB-71B58D608491}"/>
              </a:ext>
            </a:extLst>
          </p:cNvPr>
          <p:cNvCxnSpPr/>
          <p:nvPr/>
        </p:nvCxnSpPr>
        <p:spPr>
          <a:xfrm>
            <a:off x="3749040" y="5242560"/>
            <a:ext cx="4932239" cy="0"/>
          </a:xfrm>
          <a:prstGeom prst="line">
            <a:avLst/>
          </a:prstGeom>
          <a:ln>
            <a:solidFill>
              <a:schemeClr val="bg1">
                <a:alpha val="82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49016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will take grants and the fund received will be used to develop Agarthea ecosystem</a:t>
            </a:r>
          </a:p>
        </p:txBody>
      </p:sp>
    </p:spTree>
    <p:extLst>
      <p:ext uri="{BB962C8B-B14F-4D97-AF65-F5344CB8AC3E}">
        <p14:creationId xmlns:p14="http://schemas.microsoft.com/office/powerpoint/2010/main" val="965161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will raise funds from VC and all the raised funds will be given back to Agarthea users</a:t>
            </a:r>
          </a:p>
        </p:txBody>
      </p:sp>
    </p:spTree>
    <p:extLst>
      <p:ext uri="{BB962C8B-B14F-4D97-AF65-F5344CB8AC3E}">
        <p14:creationId xmlns:p14="http://schemas.microsoft.com/office/powerpoint/2010/main" val="2932483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Investors who invest in Agarthea, will help Agarthea  to develop and grow the ecosystem</a:t>
            </a:r>
          </a:p>
        </p:txBody>
      </p:sp>
    </p:spTree>
    <p:extLst>
      <p:ext uri="{BB962C8B-B14F-4D97-AF65-F5344CB8AC3E}">
        <p14:creationId xmlns:p14="http://schemas.microsoft.com/office/powerpoint/2010/main" val="32777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has sponsorships relation. All the sponsorships fund will be given back to our users to help students</a:t>
            </a:r>
          </a:p>
        </p:txBody>
      </p:sp>
    </p:spTree>
    <p:extLst>
      <p:ext uri="{BB962C8B-B14F-4D97-AF65-F5344CB8AC3E}">
        <p14:creationId xmlns:p14="http://schemas.microsoft.com/office/powerpoint/2010/main" val="45259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Agartheum </a:t>
            </a:r>
            <a:r>
              <a:rPr lang="en-US" sz="1100" dirty="0" err="1">
                <a:solidFill>
                  <a:schemeClr val="tx1"/>
                </a:solidFill>
                <a:latin typeface="Montserrat" panose="00000500000000000000" pitchFamily="50" charset="0"/>
              </a:rPr>
              <a:t>tokenomics</a:t>
            </a:r>
            <a:r>
              <a:rPr lang="en-US" sz="1100" dirty="0">
                <a:solidFill>
                  <a:schemeClr val="tx1"/>
                </a:solidFill>
                <a:latin typeface="Montserrat" panose="00000500000000000000" pitchFamily="50" charset="0"/>
              </a:rPr>
              <a:t> allow us to get a share of funds that can be used to fund Agarthea projects</a:t>
            </a:r>
          </a:p>
        </p:txBody>
      </p:sp>
    </p:spTree>
    <p:extLst>
      <p:ext uri="{BB962C8B-B14F-4D97-AF65-F5344CB8AC3E}">
        <p14:creationId xmlns:p14="http://schemas.microsoft.com/office/powerpoint/2010/main" val="409841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use Agartheum to support on the ecosystem and the profit from Agartheum we hold, will be used to maintain and develop Agarthea further</a:t>
            </a:r>
          </a:p>
        </p:txBody>
      </p:sp>
    </p:spTree>
    <p:extLst>
      <p:ext uri="{BB962C8B-B14F-4D97-AF65-F5344CB8AC3E}">
        <p14:creationId xmlns:p14="http://schemas.microsoft.com/office/powerpoint/2010/main" val="95501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will select trusted and innovative programs/projects submitted by project creators to be run on Agarthea platform.</a:t>
            </a:r>
          </a:p>
        </p:txBody>
      </p:sp>
    </p:spTree>
    <p:extLst>
      <p:ext uri="{BB962C8B-B14F-4D97-AF65-F5344CB8AC3E}">
        <p14:creationId xmlns:p14="http://schemas.microsoft.com/office/powerpoint/2010/main" val="13216904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8</a:t>
            </a:r>
          </a:p>
        </p:txBody>
      </p:sp>
      <p:pic>
        <p:nvPicPr>
          <p:cNvPr id="4" name="Picture 3">
            <a:extLst>
              <a:ext uri="{FF2B5EF4-FFF2-40B4-BE49-F238E27FC236}">
                <a16:creationId xmlns:a16="http://schemas.microsoft.com/office/drawing/2014/main" id="{B34616E7-D6C3-4448-A59A-F5C41C542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024" y="1729424"/>
            <a:ext cx="2938118" cy="2938118"/>
          </a:xfrm>
          <a:prstGeom prst="rect">
            <a:avLst/>
          </a:prstGeom>
        </p:spPr>
      </p:pic>
      <p:sp>
        <p:nvSpPr>
          <p:cNvPr id="38" name="TextBox 37">
            <a:extLst>
              <a:ext uri="{FF2B5EF4-FFF2-40B4-BE49-F238E27FC236}">
                <a16:creationId xmlns:a16="http://schemas.microsoft.com/office/drawing/2014/main" id="{A5D64ADB-8939-44F4-B406-2FC61D04D533}"/>
              </a:ext>
            </a:extLst>
          </p:cNvPr>
          <p:cNvSpPr txBox="1"/>
          <p:nvPr/>
        </p:nvSpPr>
        <p:spPr>
          <a:xfrm>
            <a:off x="202845" y="4869578"/>
            <a:ext cx="11855283" cy="1704697"/>
          </a:xfrm>
          <a:prstGeom prst="rect">
            <a:avLst/>
          </a:prstGeom>
          <a:noFill/>
        </p:spPr>
        <p:txBody>
          <a:bodyPr wrap="square" rtlCol="0">
            <a:spAutoFit/>
          </a:bodyPr>
          <a:lstStyle/>
          <a:p>
            <a:pPr>
              <a:lnSpc>
                <a:spcPct val="150000"/>
              </a:lnSpc>
            </a:pPr>
            <a:r>
              <a:rPr lang="en-US" dirty="0">
                <a:latin typeface="Montserrat" panose="00000500000000000000" pitchFamily="50" charset="0"/>
              </a:rPr>
              <a:t>Agarthea is a nonprofit DAO, meaning ALL profits made will be placed back into Agarthea and/or Agartheum Eco-Systems focusing on funding students who lack the financial means. This includes all or some of the following; Funding, Tuition Fees, Travel, Visas, Food, Activities, Equipment, Accommodation, Grants, Loans, etc. </a:t>
            </a:r>
          </a:p>
        </p:txBody>
      </p:sp>
      <p:grpSp>
        <p:nvGrpSpPr>
          <p:cNvPr id="12" name="Group 11">
            <a:extLst>
              <a:ext uri="{FF2B5EF4-FFF2-40B4-BE49-F238E27FC236}">
                <a16:creationId xmlns:a16="http://schemas.microsoft.com/office/drawing/2014/main" id="{9BC0234C-CF6E-4675-902F-C80693277048}"/>
              </a:ext>
            </a:extLst>
          </p:cNvPr>
          <p:cNvGrpSpPr/>
          <p:nvPr/>
        </p:nvGrpSpPr>
        <p:grpSpPr>
          <a:xfrm>
            <a:off x="1319963" y="2578317"/>
            <a:ext cx="3339038" cy="1536020"/>
            <a:chOff x="1319963" y="2578317"/>
            <a:chExt cx="3339038" cy="1536020"/>
          </a:xfrm>
        </p:grpSpPr>
        <p:pic>
          <p:nvPicPr>
            <p:cNvPr id="6" name="Graphic 5" descr="Coins">
              <a:extLst>
                <a:ext uri="{FF2B5EF4-FFF2-40B4-BE49-F238E27FC236}">
                  <a16:creationId xmlns:a16="http://schemas.microsoft.com/office/drawing/2014/main" id="{C6AEEBEE-D746-4951-B7AC-B159AE06CAD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19963" y="2578317"/>
              <a:ext cx="1536020" cy="1536020"/>
            </a:xfrm>
            <a:prstGeom prst="rect">
              <a:avLst/>
            </a:prstGeom>
          </p:spPr>
        </p:pic>
        <p:sp>
          <p:nvSpPr>
            <p:cNvPr id="11" name="Arrow: Right 10">
              <a:extLst>
                <a:ext uri="{FF2B5EF4-FFF2-40B4-BE49-F238E27FC236}">
                  <a16:creationId xmlns:a16="http://schemas.microsoft.com/office/drawing/2014/main" id="{FE8ACCB5-F910-448E-B6CC-DE8A40FBA698}"/>
                </a:ext>
              </a:extLst>
            </p:cNvPr>
            <p:cNvSpPr/>
            <p:nvPr/>
          </p:nvSpPr>
          <p:spPr>
            <a:xfrm>
              <a:off x="3013081" y="2885248"/>
              <a:ext cx="1645920" cy="914400"/>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A1450BD-716F-4796-BB43-09433A66A363}"/>
              </a:ext>
            </a:extLst>
          </p:cNvPr>
          <p:cNvGrpSpPr/>
          <p:nvPr/>
        </p:nvGrpSpPr>
        <p:grpSpPr>
          <a:xfrm>
            <a:off x="7484824" y="2434952"/>
            <a:ext cx="3724382" cy="1888971"/>
            <a:chOff x="7484824" y="2434952"/>
            <a:chExt cx="3724382" cy="1888971"/>
          </a:xfrm>
        </p:grpSpPr>
        <p:pic>
          <p:nvPicPr>
            <p:cNvPr id="8" name="Graphic 7" descr="Users">
              <a:extLst>
                <a:ext uri="{FF2B5EF4-FFF2-40B4-BE49-F238E27FC236}">
                  <a16:creationId xmlns:a16="http://schemas.microsoft.com/office/drawing/2014/main" id="{DC74DE29-876C-48CB-A4AF-E4B13BE4825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320235" y="2434952"/>
              <a:ext cx="1888971" cy="1888971"/>
            </a:xfrm>
            <a:prstGeom prst="rect">
              <a:avLst/>
            </a:prstGeom>
          </p:spPr>
        </p:pic>
        <p:sp>
          <p:nvSpPr>
            <p:cNvPr id="41" name="Arrow: Right 40">
              <a:extLst>
                <a:ext uri="{FF2B5EF4-FFF2-40B4-BE49-F238E27FC236}">
                  <a16:creationId xmlns:a16="http://schemas.microsoft.com/office/drawing/2014/main" id="{507C259E-CD60-45DE-93E1-4C330313085E}"/>
                </a:ext>
              </a:extLst>
            </p:cNvPr>
            <p:cNvSpPr/>
            <p:nvPr/>
          </p:nvSpPr>
          <p:spPr>
            <a:xfrm>
              <a:off x="7484824" y="2885248"/>
              <a:ext cx="1645920" cy="914400"/>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3185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1996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Competitors</a:t>
            </a:r>
          </a:p>
        </p:txBody>
      </p: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8711"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9</a:t>
            </a:r>
          </a:p>
        </p:txBody>
      </p:sp>
      <p:graphicFrame>
        <p:nvGraphicFramePr>
          <p:cNvPr id="3" name="Table 3">
            <a:extLst>
              <a:ext uri="{FF2B5EF4-FFF2-40B4-BE49-F238E27FC236}">
                <a16:creationId xmlns:a16="http://schemas.microsoft.com/office/drawing/2014/main" id="{099A6B40-5A7C-4570-98D8-E7DDDDC139F5}"/>
              </a:ext>
            </a:extLst>
          </p:cNvPr>
          <p:cNvGraphicFramePr>
            <a:graphicFrameLocks noGrp="1"/>
          </p:cNvGraphicFramePr>
          <p:nvPr>
            <p:extLst>
              <p:ext uri="{D42A27DB-BD31-4B8C-83A1-F6EECF244321}">
                <p14:modId xmlns:p14="http://schemas.microsoft.com/office/powerpoint/2010/main" val="1483638430"/>
              </p:ext>
            </p:extLst>
          </p:nvPr>
        </p:nvGraphicFramePr>
        <p:xfrm>
          <a:off x="0" y="1172683"/>
          <a:ext cx="12192004" cy="5308242"/>
        </p:xfrm>
        <a:graphic>
          <a:graphicData uri="http://schemas.openxmlformats.org/drawingml/2006/table">
            <a:tbl>
              <a:tblPr firstRow="1" bandRow="1">
                <a:tableStyleId>{93296810-A885-4BE3-A3E7-6D5BEEA58F35}</a:tableStyleId>
              </a:tblPr>
              <a:tblGrid>
                <a:gridCol w="1259839">
                  <a:extLst>
                    <a:ext uri="{9D8B030D-6E8A-4147-A177-3AD203B41FA5}">
                      <a16:colId xmlns:a16="http://schemas.microsoft.com/office/drawing/2014/main" val="4209787022"/>
                    </a:ext>
                  </a:extLst>
                </a:gridCol>
                <a:gridCol w="956889">
                  <a:extLst>
                    <a:ext uri="{9D8B030D-6E8A-4147-A177-3AD203B41FA5}">
                      <a16:colId xmlns:a16="http://schemas.microsoft.com/office/drawing/2014/main" val="3947789662"/>
                    </a:ext>
                  </a:extLst>
                </a:gridCol>
                <a:gridCol w="1108364">
                  <a:extLst>
                    <a:ext uri="{9D8B030D-6E8A-4147-A177-3AD203B41FA5}">
                      <a16:colId xmlns:a16="http://schemas.microsoft.com/office/drawing/2014/main" val="607470755"/>
                    </a:ext>
                  </a:extLst>
                </a:gridCol>
                <a:gridCol w="1108364">
                  <a:extLst>
                    <a:ext uri="{9D8B030D-6E8A-4147-A177-3AD203B41FA5}">
                      <a16:colId xmlns:a16="http://schemas.microsoft.com/office/drawing/2014/main" val="2859022658"/>
                    </a:ext>
                  </a:extLst>
                </a:gridCol>
                <a:gridCol w="1108364">
                  <a:extLst>
                    <a:ext uri="{9D8B030D-6E8A-4147-A177-3AD203B41FA5}">
                      <a16:colId xmlns:a16="http://schemas.microsoft.com/office/drawing/2014/main" val="2414930501"/>
                    </a:ext>
                  </a:extLst>
                </a:gridCol>
                <a:gridCol w="1108364">
                  <a:extLst>
                    <a:ext uri="{9D8B030D-6E8A-4147-A177-3AD203B41FA5}">
                      <a16:colId xmlns:a16="http://schemas.microsoft.com/office/drawing/2014/main" val="734668709"/>
                    </a:ext>
                  </a:extLst>
                </a:gridCol>
                <a:gridCol w="1108364">
                  <a:extLst>
                    <a:ext uri="{9D8B030D-6E8A-4147-A177-3AD203B41FA5}">
                      <a16:colId xmlns:a16="http://schemas.microsoft.com/office/drawing/2014/main" val="2242674578"/>
                    </a:ext>
                  </a:extLst>
                </a:gridCol>
                <a:gridCol w="1108364">
                  <a:extLst>
                    <a:ext uri="{9D8B030D-6E8A-4147-A177-3AD203B41FA5}">
                      <a16:colId xmlns:a16="http://schemas.microsoft.com/office/drawing/2014/main" val="2201150570"/>
                    </a:ext>
                  </a:extLst>
                </a:gridCol>
                <a:gridCol w="1108364">
                  <a:extLst>
                    <a:ext uri="{9D8B030D-6E8A-4147-A177-3AD203B41FA5}">
                      <a16:colId xmlns:a16="http://schemas.microsoft.com/office/drawing/2014/main" val="4267735336"/>
                    </a:ext>
                  </a:extLst>
                </a:gridCol>
                <a:gridCol w="1108364">
                  <a:extLst>
                    <a:ext uri="{9D8B030D-6E8A-4147-A177-3AD203B41FA5}">
                      <a16:colId xmlns:a16="http://schemas.microsoft.com/office/drawing/2014/main" val="571112623"/>
                    </a:ext>
                  </a:extLst>
                </a:gridCol>
                <a:gridCol w="1108364">
                  <a:extLst>
                    <a:ext uri="{9D8B030D-6E8A-4147-A177-3AD203B41FA5}">
                      <a16:colId xmlns:a16="http://schemas.microsoft.com/office/drawing/2014/main" val="2548705233"/>
                    </a:ext>
                  </a:extLst>
                </a:gridCol>
              </a:tblGrid>
              <a:tr h="631557">
                <a:tc>
                  <a:txBody>
                    <a:bodyPr/>
                    <a:lstStyle/>
                    <a:p>
                      <a:endParaRPr lang="en-US" b="0" dirty="0"/>
                    </a:p>
                  </a:txBody>
                  <a:tcPr>
                    <a:solidFill>
                      <a:schemeClr val="tx1"/>
                    </a:solidFill>
                  </a:tcPr>
                </a:tc>
                <a:tc>
                  <a:txBody>
                    <a:bodyPr/>
                    <a:lstStyle/>
                    <a:p>
                      <a:endParaRPr lang="en-US" dirty="0"/>
                    </a:p>
                  </a:txBody>
                  <a:tcPr>
                    <a:solidFill>
                      <a:srgbClr val="006600"/>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tc>
                  <a:txBody>
                    <a:bodyPr/>
                    <a:lstStyle/>
                    <a:p>
                      <a:endParaRPr lang="en-US" dirty="0"/>
                    </a:p>
                  </a:txBody>
                  <a:tcPr>
                    <a:solidFill>
                      <a:srgbClr val="D5FFD5"/>
                    </a:solidFill>
                  </a:tcPr>
                </a:tc>
                <a:extLst>
                  <a:ext uri="{0D108BD9-81ED-4DB2-BD59-A6C34878D82A}">
                    <a16:rowId xmlns:a16="http://schemas.microsoft.com/office/drawing/2014/main" val="3065591615"/>
                  </a:ext>
                </a:extLst>
              </a:tr>
              <a:tr h="408005">
                <a:tc>
                  <a:txBody>
                    <a:bodyPr/>
                    <a:lstStyle/>
                    <a:p>
                      <a:pPr algn="ctr"/>
                      <a:r>
                        <a:rPr lang="en-US" sz="1200" dirty="0"/>
                        <a:t>Decentralized (peer-to-peer)</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3887030535"/>
                  </a:ext>
                </a:extLst>
              </a:tr>
              <a:tr h="374005">
                <a:tc>
                  <a:txBody>
                    <a:bodyPr/>
                    <a:lstStyle/>
                    <a:p>
                      <a:pPr algn="ctr"/>
                      <a:r>
                        <a:rPr lang="en-US" sz="1200" dirty="0"/>
                        <a:t>Search University</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2344639278"/>
                  </a:ext>
                </a:extLst>
              </a:tr>
              <a:tr h="374005">
                <a:tc>
                  <a:txBody>
                    <a:bodyPr/>
                    <a:lstStyle/>
                    <a:p>
                      <a:pPr algn="ctr"/>
                      <a:r>
                        <a:rPr lang="en-US" sz="1200" dirty="0"/>
                        <a:t>Consultation</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812426004"/>
                  </a:ext>
                </a:extLst>
              </a:tr>
              <a:tr h="374005">
                <a:tc>
                  <a:txBody>
                    <a:bodyPr/>
                    <a:lstStyle/>
                    <a:p>
                      <a:pPr algn="ctr"/>
                      <a:r>
                        <a:rPr lang="en-US" sz="1200" dirty="0"/>
                        <a:t>Scholarships / Financial Aid</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a:p>
                  </a:txBody>
                  <a:tcPr anchor="ctr"/>
                </a:tc>
                <a:extLst>
                  <a:ext uri="{0D108BD9-81ED-4DB2-BD59-A6C34878D82A}">
                    <a16:rowId xmlns:a16="http://schemas.microsoft.com/office/drawing/2014/main" val="4057457683"/>
                  </a:ext>
                </a:extLst>
              </a:tr>
              <a:tr h="374005">
                <a:tc>
                  <a:txBody>
                    <a:bodyPr/>
                    <a:lstStyle/>
                    <a:p>
                      <a:pPr algn="ctr"/>
                      <a:r>
                        <a:rPr lang="en-US" sz="1200" dirty="0"/>
                        <a:t>Visa Service</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extLst>
                  <a:ext uri="{0D108BD9-81ED-4DB2-BD59-A6C34878D82A}">
                    <a16:rowId xmlns:a16="http://schemas.microsoft.com/office/drawing/2014/main" val="2266137028"/>
                  </a:ext>
                </a:extLst>
              </a:tr>
              <a:tr h="374005">
                <a:tc>
                  <a:txBody>
                    <a:bodyPr/>
                    <a:lstStyle/>
                    <a:p>
                      <a:pPr algn="ctr"/>
                      <a:r>
                        <a:rPr lang="en-US" sz="1200" dirty="0"/>
                        <a:t>Activities </a:t>
                      </a:r>
                      <a:r>
                        <a:rPr lang="en-US" sz="800" i="1" dirty="0"/>
                        <a:t>(including esports &amp; gaming)</a:t>
                      </a:r>
                      <a:endParaRPr lang="en-US" sz="1200" i="1"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extLst>
                  <a:ext uri="{0D108BD9-81ED-4DB2-BD59-A6C34878D82A}">
                    <a16:rowId xmlns:a16="http://schemas.microsoft.com/office/drawing/2014/main" val="1986842756"/>
                  </a:ext>
                </a:extLst>
              </a:tr>
              <a:tr h="374005">
                <a:tc>
                  <a:txBody>
                    <a:bodyPr/>
                    <a:lstStyle/>
                    <a:p>
                      <a:pPr algn="ctr"/>
                      <a:r>
                        <a:rPr lang="en-US" sz="1200" dirty="0"/>
                        <a:t>Integration</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401114228"/>
                  </a:ext>
                </a:extLst>
              </a:tr>
              <a:tr h="374005">
                <a:tc>
                  <a:txBody>
                    <a:bodyPr/>
                    <a:lstStyle/>
                    <a:p>
                      <a:pPr algn="ctr"/>
                      <a:r>
                        <a:rPr lang="en-US" sz="1200" dirty="0"/>
                        <a:t>Job Portal</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610550236"/>
                  </a:ext>
                </a:extLst>
              </a:tr>
              <a:tr h="374005">
                <a:tc>
                  <a:txBody>
                    <a:bodyPr/>
                    <a:lstStyle/>
                    <a:p>
                      <a:pPr algn="ctr"/>
                      <a:r>
                        <a:rPr lang="en-US" sz="1200" dirty="0"/>
                        <a:t>E-Learning</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2799294502"/>
                  </a:ext>
                </a:extLst>
              </a:tr>
              <a:tr h="374005">
                <a:tc>
                  <a:txBody>
                    <a:bodyPr/>
                    <a:lstStyle/>
                    <a:p>
                      <a:pPr algn="ctr"/>
                      <a:r>
                        <a:rPr lang="en-US" sz="1200" dirty="0"/>
                        <a:t>Accommodation</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1503728957"/>
                  </a:ext>
                </a:extLst>
              </a:tr>
              <a:tr h="374005">
                <a:tc>
                  <a:txBody>
                    <a:bodyPr/>
                    <a:lstStyle/>
                    <a:p>
                      <a:pPr algn="ctr"/>
                      <a:r>
                        <a:rPr lang="en-US" sz="1200" dirty="0"/>
                        <a:t>FinTech Service</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396220243"/>
                  </a:ext>
                </a:extLst>
              </a:tr>
              <a:tr h="374005">
                <a:tc>
                  <a:txBody>
                    <a:bodyPr/>
                    <a:lstStyle/>
                    <a:p>
                      <a:pPr algn="ctr"/>
                      <a:r>
                        <a:rPr lang="en-US" sz="1200" dirty="0"/>
                        <a:t>Transportation</a:t>
                      </a:r>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tc>
                  <a:txBody>
                    <a:bodyPr/>
                    <a:lstStyle/>
                    <a:p>
                      <a:pPr algn="ctr"/>
                      <a:endParaRPr lang="en-US" sz="1600" dirty="0"/>
                    </a:p>
                  </a:txBody>
                  <a:tcPr anchor="ctr"/>
                </a:tc>
                <a:extLst>
                  <a:ext uri="{0D108BD9-81ED-4DB2-BD59-A6C34878D82A}">
                    <a16:rowId xmlns:a16="http://schemas.microsoft.com/office/drawing/2014/main" val="2925769244"/>
                  </a:ext>
                </a:extLst>
              </a:tr>
            </a:tbl>
          </a:graphicData>
        </a:graphic>
      </p:graphicFrame>
      <p:pic>
        <p:nvPicPr>
          <p:cNvPr id="17" name="Picture 16">
            <a:extLst>
              <a:ext uri="{FF2B5EF4-FFF2-40B4-BE49-F238E27FC236}">
                <a16:creationId xmlns:a16="http://schemas.microsoft.com/office/drawing/2014/main" id="{3D6A51B9-3818-418A-9519-857E969E56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7137" y="864315"/>
            <a:ext cx="1016290" cy="1016290"/>
          </a:xfrm>
          <a:prstGeom prst="rect">
            <a:avLst/>
          </a:prstGeom>
        </p:spPr>
      </p:pic>
      <p:pic>
        <p:nvPicPr>
          <p:cNvPr id="11" name="Picture 10">
            <a:extLst>
              <a:ext uri="{FF2B5EF4-FFF2-40B4-BE49-F238E27FC236}">
                <a16:creationId xmlns:a16="http://schemas.microsoft.com/office/drawing/2014/main" id="{F34F451E-E346-4F05-8658-EA23A0E48DE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a:off x="1528381" y="1210836"/>
            <a:ext cx="313110" cy="313110"/>
          </a:xfrm>
          <a:prstGeom prst="rect">
            <a:avLst/>
          </a:prstGeom>
        </p:spPr>
      </p:pic>
      <p:sp>
        <p:nvSpPr>
          <p:cNvPr id="12" name="TextBox 11">
            <a:extLst>
              <a:ext uri="{FF2B5EF4-FFF2-40B4-BE49-F238E27FC236}">
                <a16:creationId xmlns:a16="http://schemas.microsoft.com/office/drawing/2014/main" id="{6905B37F-3E83-4237-9CB9-D1638C7A664C}"/>
              </a:ext>
            </a:extLst>
          </p:cNvPr>
          <p:cNvSpPr txBox="1"/>
          <p:nvPr/>
        </p:nvSpPr>
        <p:spPr>
          <a:xfrm>
            <a:off x="1322179" y="1554585"/>
            <a:ext cx="1017422" cy="246221"/>
          </a:xfrm>
          <a:prstGeom prst="rect">
            <a:avLst/>
          </a:prstGeom>
          <a:noFill/>
        </p:spPr>
        <p:txBody>
          <a:bodyPr wrap="square" rtlCol="0">
            <a:spAutoFit/>
          </a:bodyPr>
          <a:lstStyle/>
          <a:p>
            <a:r>
              <a:rPr lang="en-US" sz="1000" dirty="0">
                <a:solidFill>
                  <a:schemeClr val="bg1"/>
                </a:solidFill>
                <a:latin typeface="Montserrat" panose="00000500000000000000" pitchFamily="50" charset="0"/>
              </a:rPr>
              <a:t>Agarthea</a:t>
            </a:r>
          </a:p>
        </p:txBody>
      </p:sp>
      <p:pic>
        <p:nvPicPr>
          <p:cNvPr id="6" name="Picture 5">
            <a:extLst>
              <a:ext uri="{FF2B5EF4-FFF2-40B4-BE49-F238E27FC236}">
                <a16:creationId xmlns:a16="http://schemas.microsoft.com/office/drawing/2014/main" id="{A7AB393A-8E88-486F-966D-5A4EC155F7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772" y="1165921"/>
            <a:ext cx="453614" cy="310368"/>
          </a:xfrm>
          <a:prstGeom prst="rect">
            <a:avLst/>
          </a:prstGeom>
        </p:spPr>
      </p:pic>
      <p:sp>
        <p:nvSpPr>
          <p:cNvPr id="15" name="TextBox 14">
            <a:extLst>
              <a:ext uri="{FF2B5EF4-FFF2-40B4-BE49-F238E27FC236}">
                <a16:creationId xmlns:a16="http://schemas.microsoft.com/office/drawing/2014/main" id="{9A64F729-2093-4AC0-B3A0-10A366BF98C8}"/>
              </a:ext>
            </a:extLst>
          </p:cNvPr>
          <p:cNvSpPr txBox="1"/>
          <p:nvPr/>
        </p:nvSpPr>
        <p:spPr>
          <a:xfrm>
            <a:off x="2519426" y="1567633"/>
            <a:ext cx="797223" cy="246221"/>
          </a:xfrm>
          <a:prstGeom prst="rect">
            <a:avLst/>
          </a:prstGeom>
          <a:noFill/>
        </p:spPr>
        <p:txBody>
          <a:bodyPr wrap="square" rtlCol="0">
            <a:spAutoFit/>
          </a:bodyPr>
          <a:lstStyle/>
          <a:p>
            <a:r>
              <a:rPr lang="en-US" sz="1000" dirty="0">
                <a:latin typeface="Montserrat" panose="00000500000000000000" pitchFamily="50" charset="0"/>
              </a:rPr>
              <a:t>CIEE</a:t>
            </a:r>
          </a:p>
        </p:txBody>
      </p:sp>
      <p:pic>
        <p:nvPicPr>
          <p:cNvPr id="8" name="Picture 7">
            <a:extLst>
              <a:ext uri="{FF2B5EF4-FFF2-40B4-BE49-F238E27FC236}">
                <a16:creationId xmlns:a16="http://schemas.microsoft.com/office/drawing/2014/main" id="{45AFB20E-5C0D-48AC-A12F-A2907F54D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0411" y="1250056"/>
            <a:ext cx="490842" cy="201371"/>
          </a:xfrm>
          <a:prstGeom prst="rect">
            <a:avLst/>
          </a:prstGeom>
        </p:spPr>
      </p:pic>
      <p:sp>
        <p:nvSpPr>
          <p:cNvPr id="18" name="TextBox 17">
            <a:extLst>
              <a:ext uri="{FF2B5EF4-FFF2-40B4-BE49-F238E27FC236}">
                <a16:creationId xmlns:a16="http://schemas.microsoft.com/office/drawing/2014/main" id="{B4C0A5C7-3A22-42D9-B045-7D3E284297C0}"/>
              </a:ext>
            </a:extLst>
          </p:cNvPr>
          <p:cNvSpPr txBox="1"/>
          <p:nvPr/>
        </p:nvSpPr>
        <p:spPr>
          <a:xfrm>
            <a:off x="3678235" y="1547946"/>
            <a:ext cx="759007" cy="246221"/>
          </a:xfrm>
          <a:prstGeom prst="rect">
            <a:avLst/>
          </a:prstGeom>
          <a:noFill/>
        </p:spPr>
        <p:txBody>
          <a:bodyPr wrap="square" rtlCol="0">
            <a:spAutoFit/>
          </a:bodyPr>
          <a:lstStyle/>
          <a:p>
            <a:r>
              <a:rPr lang="en-US" sz="1000" dirty="0">
                <a:latin typeface="Montserrat" panose="00000500000000000000" pitchFamily="50" charset="0"/>
              </a:rPr>
              <a:t>IDP</a:t>
            </a:r>
          </a:p>
        </p:txBody>
      </p:sp>
      <p:pic>
        <p:nvPicPr>
          <p:cNvPr id="10" name="Picture 9">
            <a:extLst>
              <a:ext uri="{FF2B5EF4-FFF2-40B4-BE49-F238E27FC236}">
                <a16:creationId xmlns:a16="http://schemas.microsoft.com/office/drawing/2014/main" id="{C7EDFE77-7A58-40D8-9549-B51F4F950B2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2401" y="1212206"/>
            <a:ext cx="341747" cy="341747"/>
          </a:xfrm>
          <a:prstGeom prst="rect">
            <a:avLst/>
          </a:prstGeom>
        </p:spPr>
      </p:pic>
      <p:sp>
        <p:nvSpPr>
          <p:cNvPr id="21" name="TextBox 20">
            <a:extLst>
              <a:ext uri="{FF2B5EF4-FFF2-40B4-BE49-F238E27FC236}">
                <a16:creationId xmlns:a16="http://schemas.microsoft.com/office/drawing/2014/main" id="{55904499-BE60-4109-836A-25A43BA51A8E}"/>
              </a:ext>
            </a:extLst>
          </p:cNvPr>
          <p:cNvSpPr txBox="1"/>
          <p:nvPr/>
        </p:nvSpPr>
        <p:spPr>
          <a:xfrm>
            <a:off x="4475422" y="1546196"/>
            <a:ext cx="1061939" cy="246221"/>
          </a:xfrm>
          <a:prstGeom prst="rect">
            <a:avLst/>
          </a:prstGeom>
          <a:noFill/>
        </p:spPr>
        <p:txBody>
          <a:bodyPr wrap="square" rtlCol="0">
            <a:spAutoFit/>
          </a:bodyPr>
          <a:lstStyle/>
          <a:p>
            <a:pPr algn="ctr"/>
            <a:r>
              <a:rPr lang="en-US" sz="1000" dirty="0">
                <a:latin typeface="Montserrat" panose="00000500000000000000" pitchFamily="50" charset="0"/>
              </a:rPr>
              <a:t>IES Abroad</a:t>
            </a:r>
          </a:p>
        </p:txBody>
      </p:sp>
      <p:pic>
        <p:nvPicPr>
          <p:cNvPr id="14" name="Picture 13">
            <a:extLst>
              <a:ext uri="{FF2B5EF4-FFF2-40B4-BE49-F238E27FC236}">
                <a16:creationId xmlns:a16="http://schemas.microsoft.com/office/drawing/2014/main" id="{D48DBA9F-89B9-4EB7-B24E-212931252D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1831" y="1256353"/>
            <a:ext cx="506480" cy="235536"/>
          </a:xfrm>
          <a:prstGeom prst="rect">
            <a:avLst/>
          </a:prstGeom>
        </p:spPr>
      </p:pic>
      <p:sp>
        <p:nvSpPr>
          <p:cNvPr id="24" name="TextBox 23">
            <a:extLst>
              <a:ext uri="{FF2B5EF4-FFF2-40B4-BE49-F238E27FC236}">
                <a16:creationId xmlns:a16="http://schemas.microsoft.com/office/drawing/2014/main" id="{4E65FF2F-3E51-4D3E-8067-7679D5ACE9DF}"/>
              </a:ext>
            </a:extLst>
          </p:cNvPr>
          <p:cNvSpPr txBox="1"/>
          <p:nvPr/>
        </p:nvSpPr>
        <p:spPr>
          <a:xfrm>
            <a:off x="5785651" y="1541446"/>
            <a:ext cx="1002695" cy="246221"/>
          </a:xfrm>
          <a:prstGeom prst="rect">
            <a:avLst/>
          </a:prstGeom>
          <a:noFill/>
        </p:spPr>
        <p:txBody>
          <a:bodyPr wrap="square" rtlCol="0">
            <a:spAutoFit/>
          </a:bodyPr>
          <a:lstStyle/>
          <a:p>
            <a:r>
              <a:rPr lang="en-US" sz="1000" dirty="0" err="1">
                <a:latin typeface="Montserrat" panose="00000500000000000000" pitchFamily="50" charset="0"/>
              </a:rPr>
              <a:t>Unimy</a:t>
            </a:r>
            <a:endParaRPr lang="en-US" sz="1000" dirty="0">
              <a:latin typeface="Montserrat" panose="00000500000000000000" pitchFamily="50" charset="0"/>
            </a:endParaRPr>
          </a:p>
        </p:txBody>
      </p:sp>
      <p:sp>
        <p:nvSpPr>
          <p:cNvPr id="28" name="TextBox 27">
            <a:extLst>
              <a:ext uri="{FF2B5EF4-FFF2-40B4-BE49-F238E27FC236}">
                <a16:creationId xmlns:a16="http://schemas.microsoft.com/office/drawing/2014/main" id="{BC00B91C-508C-4EB3-800B-E347F6BA72EF}"/>
              </a:ext>
            </a:extLst>
          </p:cNvPr>
          <p:cNvSpPr txBox="1"/>
          <p:nvPr/>
        </p:nvSpPr>
        <p:spPr>
          <a:xfrm>
            <a:off x="6920752" y="1536117"/>
            <a:ext cx="1002695" cy="246221"/>
          </a:xfrm>
          <a:prstGeom prst="rect">
            <a:avLst/>
          </a:prstGeom>
          <a:noFill/>
        </p:spPr>
        <p:txBody>
          <a:bodyPr wrap="square" rtlCol="0">
            <a:spAutoFit/>
          </a:bodyPr>
          <a:lstStyle/>
          <a:p>
            <a:r>
              <a:rPr lang="en-US" sz="1000" dirty="0" err="1">
                <a:latin typeface="Montserrat" panose="00000500000000000000" pitchFamily="50" charset="0"/>
              </a:rPr>
              <a:t>Feenix</a:t>
            </a:r>
            <a:endParaRPr lang="en-US" sz="1000" dirty="0">
              <a:latin typeface="Montserrat" panose="00000500000000000000" pitchFamily="50" charset="0"/>
            </a:endParaRPr>
          </a:p>
        </p:txBody>
      </p:sp>
      <p:pic>
        <p:nvPicPr>
          <p:cNvPr id="20" name="Picture 19">
            <a:extLst>
              <a:ext uri="{FF2B5EF4-FFF2-40B4-BE49-F238E27FC236}">
                <a16:creationId xmlns:a16="http://schemas.microsoft.com/office/drawing/2014/main" id="{0B876DA5-1C03-4E9F-A171-A467A6A66A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0830" y="1216746"/>
            <a:ext cx="804417" cy="273337"/>
          </a:xfrm>
          <a:prstGeom prst="rect">
            <a:avLst/>
          </a:prstGeom>
        </p:spPr>
      </p:pic>
      <p:sp>
        <p:nvSpPr>
          <p:cNvPr id="30" name="TextBox 29">
            <a:extLst>
              <a:ext uri="{FF2B5EF4-FFF2-40B4-BE49-F238E27FC236}">
                <a16:creationId xmlns:a16="http://schemas.microsoft.com/office/drawing/2014/main" id="{B7F79C00-92B8-45D5-B0A1-E2A7CC0DD241}"/>
              </a:ext>
            </a:extLst>
          </p:cNvPr>
          <p:cNvSpPr txBox="1"/>
          <p:nvPr/>
        </p:nvSpPr>
        <p:spPr>
          <a:xfrm>
            <a:off x="7929332" y="1513618"/>
            <a:ext cx="1149362" cy="246221"/>
          </a:xfrm>
          <a:prstGeom prst="rect">
            <a:avLst/>
          </a:prstGeom>
          <a:noFill/>
        </p:spPr>
        <p:txBody>
          <a:bodyPr wrap="square" rtlCol="0">
            <a:spAutoFit/>
          </a:bodyPr>
          <a:lstStyle/>
          <a:p>
            <a:r>
              <a:rPr lang="en-US" sz="1000" dirty="0" err="1">
                <a:latin typeface="Montserrat" panose="00000500000000000000" pitchFamily="50" charset="0"/>
              </a:rPr>
              <a:t>Uniathena</a:t>
            </a:r>
            <a:endParaRPr lang="en-US" sz="1000" dirty="0">
              <a:latin typeface="Montserrat" panose="00000500000000000000" pitchFamily="50" charset="0"/>
            </a:endParaRPr>
          </a:p>
        </p:txBody>
      </p:sp>
      <p:pic>
        <p:nvPicPr>
          <p:cNvPr id="25" name="Graphic 24" descr="Checkmark">
            <a:extLst>
              <a:ext uri="{FF2B5EF4-FFF2-40B4-BE49-F238E27FC236}">
                <a16:creationId xmlns:a16="http://schemas.microsoft.com/office/drawing/2014/main" id="{83B2C60D-CF05-4E44-8958-83FEC318F2A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79993" y="2301018"/>
            <a:ext cx="310355" cy="310355"/>
          </a:xfrm>
          <a:prstGeom prst="rect">
            <a:avLst/>
          </a:prstGeom>
        </p:spPr>
      </p:pic>
      <p:pic>
        <p:nvPicPr>
          <p:cNvPr id="29" name="Graphic 28" descr="Close">
            <a:extLst>
              <a:ext uri="{FF2B5EF4-FFF2-40B4-BE49-F238E27FC236}">
                <a16:creationId xmlns:a16="http://schemas.microsoft.com/office/drawing/2014/main" id="{4953C84B-C7D8-4E8F-A559-4CE6B5AAF9E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98493" y="2321914"/>
            <a:ext cx="214456" cy="214456"/>
          </a:xfrm>
          <a:prstGeom prst="rect">
            <a:avLst/>
          </a:prstGeom>
        </p:spPr>
      </p:pic>
      <p:pic>
        <p:nvPicPr>
          <p:cNvPr id="36" name="Graphic 35" descr="Checkmark">
            <a:extLst>
              <a:ext uri="{FF2B5EF4-FFF2-40B4-BE49-F238E27FC236}">
                <a16:creationId xmlns:a16="http://schemas.microsoft.com/office/drawing/2014/main" id="{E50684EF-483D-4743-817C-6C29BFAD1F2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92950" y="2303108"/>
            <a:ext cx="310355" cy="310355"/>
          </a:xfrm>
          <a:prstGeom prst="rect">
            <a:avLst/>
          </a:prstGeom>
        </p:spPr>
      </p:pic>
      <p:pic>
        <p:nvPicPr>
          <p:cNvPr id="37" name="Graphic 36" descr="Close">
            <a:extLst>
              <a:ext uri="{FF2B5EF4-FFF2-40B4-BE49-F238E27FC236}">
                <a16:creationId xmlns:a16="http://schemas.microsoft.com/office/drawing/2014/main" id="{387F30EB-1029-4016-9890-298DF98D344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57035" y="2336686"/>
            <a:ext cx="214456" cy="214456"/>
          </a:xfrm>
          <a:prstGeom prst="rect">
            <a:avLst/>
          </a:prstGeom>
        </p:spPr>
      </p:pic>
      <p:pic>
        <p:nvPicPr>
          <p:cNvPr id="38" name="Graphic 37" descr="Close">
            <a:extLst>
              <a:ext uri="{FF2B5EF4-FFF2-40B4-BE49-F238E27FC236}">
                <a16:creationId xmlns:a16="http://schemas.microsoft.com/office/drawing/2014/main" id="{1BB0F369-1B00-4C01-8965-4CF8E234C6E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8144" y="2346770"/>
            <a:ext cx="214456" cy="214456"/>
          </a:xfrm>
          <a:prstGeom prst="rect">
            <a:avLst/>
          </a:prstGeom>
        </p:spPr>
      </p:pic>
      <p:pic>
        <p:nvPicPr>
          <p:cNvPr id="39" name="Graphic 38" descr="Close">
            <a:extLst>
              <a:ext uri="{FF2B5EF4-FFF2-40B4-BE49-F238E27FC236}">
                <a16:creationId xmlns:a16="http://schemas.microsoft.com/office/drawing/2014/main" id="{C634C4D0-FF50-4725-A22A-E717AB7AF3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28523" y="2321914"/>
            <a:ext cx="214456" cy="214456"/>
          </a:xfrm>
          <a:prstGeom prst="rect">
            <a:avLst/>
          </a:prstGeom>
        </p:spPr>
      </p:pic>
      <p:pic>
        <p:nvPicPr>
          <p:cNvPr id="40" name="Graphic 39" descr="Close">
            <a:extLst>
              <a:ext uri="{FF2B5EF4-FFF2-40B4-BE49-F238E27FC236}">
                <a16:creationId xmlns:a16="http://schemas.microsoft.com/office/drawing/2014/main" id="{CBA0DC5B-F5B0-44EC-BD47-0EDE0537A0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91185" y="2326709"/>
            <a:ext cx="214456" cy="214456"/>
          </a:xfrm>
          <a:prstGeom prst="rect">
            <a:avLst/>
          </a:prstGeom>
        </p:spPr>
      </p:pic>
      <p:pic>
        <p:nvPicPr>
          <p:cNvPr id="41" name="Graphic 40" descr="Close">
            <a:extLst>
              <a:ext uri="{FF2B5EF4-FFF2-40B4-BE49-F238E27FC236}">
                <a16:creationId xmlns:a16="http://schemas.microsoft.com/office/drawing/2014/main" id="{357408C4-98E6-4362-94AE-9121E5F0E2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32634" y="2691622"/>
            <a:ext cx="214456" cy="214456"/>
          </a:xfrm>
          <a:prstGeom prst="rect">
            <a:avLst/>
          </a:prstGeom>
        </p:spPr>
      </p:pic>
      <p:pic>
        <p:nvPicPr>
          <p:cNvPr id="42" name="Graphic 41" descr="Close">
            <a:extLst>
              <a:ext uri="{FF2B5EF4-FFF2-40B4-BE49-F238E27FC236}">
                <a16:creationId xmlns:a16="http://schemas.microsoft.com/office/drawing/2014/main" id="{D7F01B76-B9FE-450F-8BD5-1D62815E7A3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05456" y="2696417"/>
            <a:ext cx="214456" cy="214456"/>
          </a:xfrm>
          <a:prstGeom prst="rect">
            <a:avLst/>
          </a:prstGeom>
        </p:spPr>
      </p:pic>
      <p:pic>
        <p:nvPicPr>
          <p:cNvPr id="43" name="Graphic 42" descr="Checkmark">
            <a:extLst>
              <a:ext uri="{FF2B5EF4-FFF2-40B4-BE49-F238E27FC236}">
                <a16:creationId xmlns:a16="http://schemas.microsoft.com/office/drawing/2014/main" id="{07C5AE2B-7CA8-4AB1-89F4-3A49F97D78D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82396" y="2620860"/>
            <a:ext cx="310355" cy="310355"/>
          </a:xfrm>
          <a:prstGeom prst="rect">
            <a:avLst/>
          </a:prstGeom>
        </p:spPr>
      </p:pic>
      <p:pic>
        <p:nvPicPr>
          <p:cNvPr id="44" name="Graphic 43" descr="Checkmark">
            <a:extLst>
              <a:ext uri="{FF2B5EF4-FFF2-40B4-BE49-F238E27FC236}">
                <a16:creationId xmlns:a16="http://schemas.microsoft.com/office/drawing/2014/main" id="{969A8CC4-D9E3-4E47-BD1C-23B560E671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27743" y="2637978"/>
            <a:ext cx="310355" cy="310355"/>
          </a:xfrm>
          <a:prstGeom prst="rect">
            <a:avLst/>
          </a:prstGeom>
        </p:spPr>
      </p:pic>
      <p:pic>
        <p:nvPicPr>
          <p:cNvPr id="45" name="Graphic 44" descr="Checkmark">
            <a:extLst>
              <a:ext uri="{FF2B5EF4-FFF2-40B4-BE49-F238E27FC236}">
                <a16:creationId xmlns:a16="http://schemas.microsoft.com/office/drawing/2014/main" id="{987CE360-971F-44C3-A06A-C07520B569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59674" y="2643182"/>
            <a:ext cx="310355" cy="310355"/>
          </a:xfrm>
          <a:prstGeom prst="rect">
            <a:avLst/>
          </a:prstGeom>
        </p:spPr>
      </p:pic>
      <p:pic>
        <p:nvPicPr>
          <p:cNvPr id="46" name="Graphic 45" descr="Checkmark">
            <a:extLst>
              <a:ext uri="{FF2B5EF4-FFF2-40B4-BE49-F238E27FC236}">
                <a16:creationId xmlns:a16="http://schemas.microsoft.com/office/drawing/2014/main" id="{E43FDE8D-BAAA-492C-9E80-48CF6477D8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5468" y="2626539"/>
            <a:ext cx="310355" cy="310355"/>
          </a:xfrm>
          <a:prstGeom prst="rect">
            <a:avLst/>
          </a:prstGeom>
        </p:spPr>
      </p:pic>
      <p:pic>
        <p:nvPicPr>
          <p:cNvPr id="47" name="Graphic 46" descr="Checkmark">
            <a:extLst>
              <a:ext uri="{FF2B5EF4-FFF2-40B4-BE49-F238E27FC236}">
                <a16:creationId xmlns:a16="http://schemas.microsoft.com/office/drawing/2014/main" id="{C37689B1-D4FC-4944-B4C4-6F0803F2435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22215" y="2629518"/>
            <a:ext cx="310355" cy="310355"/>
          </a:xfrm>
          <a:prstGeom prst="rect">
            <a:avLst/>
          </a:prstGeom>
        </p:spPr>
      </p:pic>
      <p:pic>
        <p:nvPicPr>
          <p:cNvPr id="48" name="Graphic 47" descr="Checkmark">
            <a:extLst>
              <a:ext uri="{FF2B5EF4-FFF2-40B4-BE49-F238E27FC236}">
                <a16:creationId xmlns:a16="http://schemas.microsoft.com/office/drawing/2014/main" id="{2AF663B9-EF32-4184-AD7A-A48A7952326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75756" y="3049346"/>
            <a:ext cx="310355" cy="310355"/>
          </a:xfrm>
          <a:prstGeom prst="rect">
            <a:avLst/>
          </a:prstGeom>
        </p:spPr>
      </p:pic>
      <p:pic>
        <p:nvPicPr>
          <p:cNvPr id="49" name="Graphic 48" descr="Checkmark">
            <a:extLst>
              <a:ext uri="{FF2B5EF4-FFF2-40B4-BE49-F238E27FC236}">
                <a16:creationId xmlns:a16="http://schemas.microsoft.com/office/drawing/2014/main" id="{B63D42F7-BF18-44EF-9F03-9B044D399CB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31694" y="3074891"/>
            <a:ext cx="310355" cy="310355"/>
          </a:xfrm>
          <a:prstGeom prst="rect">
            <a:avLst/>
          </a:prstGeom>
        </p:spPr>
      </p:pic>
      <p:pic>
        <p:nvPicPr>
          <p:cNvPr id="50" name="Graphic 49" descr="Checkmark">
            <a:extLst>
              <a:ext uri="{FF2B5EF4-FFF2-40B4-BE49-F238E27FC236}">
                <a16:creationId xmlns:a16="http://schemas.microsoft.com/office/drawing/2014/main" id="{89A110BD-2165-417D-A2E8-E5F69A3943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63546" y="3057226"/>
            <a:ext cx="310355" cy="310355"/>
          </a:xfrm>
          <a:prstGeom prst="rect">
            <a:avLst/>
          </a:prstGeom>
        </p:spPr>
      </p:pic>
      <p:pic>
        <p:nvPicPr>
          <p:cNvPr id="51" name="Graphic 50" descr="Checkmark">
            <a:extLst>
              <a:ext uri="{FF2B5EF4-FFF2-40B4-BE49-F238E27FC236}">
                <a16:creationId xmlns:a16="http://schemas.microsoft.com/office/drawing/2014/main" id="{E7A02F70-8029-4461-8576-8ED4A84B36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69419" y="3043132"/>
            <a:ext cx="310355" cy="310355"/>
          </a:xfrm>
          <a:prstGeom prst="rect">
            <a:avLst/>
          </a:prstGeom>
        </p:spPr>
      </p:pic>
      <p:pic>
        <p:nvPicPr>
          <p:cNvPr id="52" name="Graphic 51" descr="Close">
            <a:extLst>
              <a:ext uri="{FF2B5EF4-FFF2-40B4-BE49-F238E27FC236}">
                <a16:creationId xmlns:a16="http://schemas.microsoft.com/office/drawing/2014/main" id="{34B2077D-E86C-44CA-B1D7-E7E1A2548C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6928" y="3092758"/>
            <a:ext cx="214456" cy="214456"/>
          </a:xfrm>
          <a:prstGeom prst="rect">
            <a:avLst/>
          </a:prstGeom>
        </p:spPr>
      </p:pic>
      <p:pic>
        <p:nvPicPr>
          <p:cNvPr id="53" name="Graphic 52" descr="Checkmark">
            <a:extLst>
              <a:ext uri="{FF2B5EF4-FFF2-40B4-BE49-F238E27FC236}">
                <a16:creationId xmlns:a16="http://schemas.microsoft.com/office/drawing/2014/main" id="{78FB2527-2ED9-4E54-9B0C-928DAFA7FDB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057223" y="3026668"/>
            <a:ext cx="310355" cy="310355"/>
          </a:xfrm>
          <a:prstGeom prst="rect">
            <a:avLst/>
          </a:prstGeom>
        </p:spPr>
      </p:pic>
      <p:pic>
        <p:nvPicPr>
          <p:cNvPr id="54" name="Graphic 53" descr="Close">
            <a:extLst>
              <a:ext uri="{FF2B5EF4-FFF2-40B4-BE49-F238E27FC236}">
                <a16:creationId xmlns:a16="http://schemas.microsoft.com/office/drawing/2014/main" id="{33E10235-6A51-4588-A8D9-641D284320B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05456" y="3134173"/>
            <a:ext cx="214456" cy="214456"/>
          </a:xfrm>
          <a:prstGeom prst="rect">
            <a:avLst/>
          </a:prstGeom>
        </p:spPr>
      </p:pic>
      <p:pic>
        <p:nvPicPr>
          <p:cNvPr id="55" name="Graphic 54" descr="Checkmark">
            <a:extLst>
              <a:ext uri="{FF2B5EF4-FFF2-40B4-BE49-F238E27FC236}">
                <a16:creationId xmlns:a16="http://schemas.microsoft.com/office/drawing/2014/main" id="{DB24FCCF-8A23-414E-A40A-F1FE7CD2BE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19180" y="3446271"/>
            <a:ext cx="310355" cy="310355"/>
          </a:xfrm>
          <a:prstGeom prst="rect">
            <a:avLst/>
          </a:prstGeom>
        </p:spPr>
      </p:pic>
      <p:pic>
        <p:nvPicPr>
          <p:cNvPr id="56" name="Graphic 55" descr="Checkmark">
            <a:extLst>
              <a:ext uri="{FF2B5EF4-FFF2-40B4-BE49-F238E27FC236}">
                <a16:creationId xmlns:a16="http://schemas.microsoft.com/office/drawing/2014/main" id="{38EAAB21-C66B-4230-8A98-E61547D09D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75118" y="3471816"/>
            <a:ext cx="310355" cy="310355"/>
          </a:xfrm>
          <a:prstGeom prst="rect">
            <a:avLst/>
          </a:prstGeom>
        </p:spPr>
      </p:pic>
      <p:pic>
        <p:nvPicPr>
          <p:cNvPr id="57" name="Graphic 56" descr="Checkmark">
            <a:extLst>
              <a:ext uri="{FF2B5EF4-FFF2-40B4-BE49-F238E27FC236}">
                <a16:creationId xmlns:a16="http://schemas.microsoft.com/office/drawing/2014/main" id="{124DB9D9-B2AE-4A87-96CC-3CA6797F8AF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645199" y="3475124"/>
            <a:ext cx="310355" cy="310355"/>
          </a:xfrm>
          <a:prstGeom prst="rect">
            <a:avLst/>
          </a:prstGeom>
        </p:spPr>
      </p:pic>
      <p:pic>
        <p:nvPicPr>
          <p:cNvPr id="58" name="Graphic 57" descr="Close">
            <a:extLst>
              <a:ext uri="{FF2B5EF4-FFF2-40B4-BE49-F238E27FC236}">
                <a16:creationId xmlns:a16="http://schemas.microsoft.com/office/drawing/2014/main" id="{946EDF2A-9B1E-4A5C-BF72-FBD9BE11BEB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11946" y="3532697"/>
            <a:ext cx="214456" cy="214456"/>
          </a:xfrm>
          <a:prstGeom prst="rect">
            <a:avLst/>
          </a:prstGeom>
        </p:spPr>
      </p:pic>
      <p:pic>
        <p:nvPicPr>
          <p:cNvPr id="59" name="Graphic 58" descr="Close">
            <a:extLst>
              <a:ext uri="{FF2B5EF4-FFF2-40B4-BE49-F238E27FC236}">
                <a16:creationId xmlns:a16="http://schemas.microsoft.com/office/drawing/2014/main" id="{F2C8978F-A08A-46C5-951E-70DDD5B6E3E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1721" y="3511849"/>
            <a:ext cx="214456" cy="214456"/>
          </a:xfrm>
          <a:prstGeom prst="rect">
            <a:avLst/>
          </a:prstGeom>
        </p:spPr>
      </p:pic>
      <p:pic>
        <p:nvPicPr>
          <p:cNvPr id="60" name="Graphic 59" descr="Close">
            <a:extLst>
              <a:ext uri="{FF2B5EF4-FFF2-40B4-BE49-F238E27FC236}">
                <a16:creationId xmlns:a16="http://schemas.microsoft.com/office/drawing/2014/main" id="{46A97459-E9F3-4A68-BC0C-59D9D7A4A7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91994" y="3507765"/>
            <a:ext cx="214456" cy="214456"/>
          </a:xfrm>
          <a:prstGeom prst="rect">
            <a:avLst/>
          </a:prstGeom>
        </p:spPr>
      </p:pic>
      <p:pic>
        <p:nvPicPr>
          <p:cNvPr id="61" name="Graphic 60" descr="Close">
            <a:extLst>
              <a:ext uri="{FF2B5EF4-FFF2-40B4-BE49-F238E27FC236}">
                <a16:creationId xmlns:a16="http://schemas.microsoft.com/office/drawing/2014/main" id="{CBDC0F87-9F81-4016-9E5E-4CED64D36A7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05456" y="3522720"/>
            <a:ext cx="214456" cy="214456"/>
          </a:xfrm>
          <a:prstGeom prst="rect">
            <a:avLst/>
          </a:prstGeom>
        </p:spPr>
      </p:pic>
      <p:pic>
        <p:nvPicPr>
          <p:cNvPr id="62" name="Graphic 61" descr="Checkmark">
            <a:extLst>
              <a:ext uri="{FF2B5EF4-FFF2-40B4-BE49-F238E27FC236}">
                <a16:creationId xmlns:a16="http://schemas.microsoft.com/office/drawing/2014/main" id="{0237F914-9A14-495A-B25E-C003A9806FB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5243" y="3824497"/>
            <a:ext cx="310355" cy="310355"/>
          </a:xfrm>
          <a:prstGeom prst="rect">
            <a:avLst/>
          </a:prstGeom>
        </p:spPr>
      </p:pic>
      <p:pic>
        <p:nvPicPr>
          <p:cNvPr id="63" name="Graphic 62" descr="Checkmark">
            <a:extLst>
              <a:ext uri="{FF2B5EF4-FFF2-40B4-BE49-F238E27FC236}">
                <a16:creationId xmlns:a16="http://schemas.microsoft.com/office/drawing/2014/main" id="{F37846B3-E272-4032-9607-A022761D3D7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691181" y="3850042"/>
            <a:ext cx="310355" cy="310355"/>
          </a:xfrm>
          <a:prstGeom prst="rect">
            <a:avLst/>
          </a:prstGeom>
        </p:spPr>
      </p:pic>
      <p:pic>
        <p:nvPicPr>
          <p:cNvPr id="64" name="Graphic 63" descr="Close">
            <a:extLst>
              <a:ext uri="{FF2B5EF4-FFF2-40B4-BE49-F238E27FC236}">
                <a16:creationId xmlns:a16="http://schemas.microsoft.com/office/drawing/2014/main" id="{3A760AE3-8615-4E19-BB5C-85461DF396A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91267" y="3898544"/>
            <a:ext cx="214456" cy="214456"/>
          </a:xfrm>
          <a:prstGeom prst="rect">
            <a:avLst/>
          </a:prstGeom>
        </p:spPr>
      </p:pic>
      <p:pic>
        <p:nvPicPr>
          <p:cNvPr id="65" name="Graphic 64" descr="Close">
            <a:extLst>
              <a:ext uri="{FF2B5EF4-FFF2-40B4-BE49-F238E27FC236}">
                <a16:creationId xmlns:a16="http://schemas.microsoft.com/office/drawing/2014/main" id="{34BC343A-2FFC-4FD4-A08A-71469A1D101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72115" y="3908992"/>
            <a:ext cx="214456" cy="214456"/>
          </a:xfrm>
          <a:prstGeom prst="rect">
            <a:avLst/>
          </a:prstGeom>
        </p:spPr>
      </p:pic>
      <p:pic>
        <p:nvPicPr>
          <p:cNvPr id="66" name="Graphic 65" descr="Close">
            <a:extLst>
              <a:ext uri="{FF2B5EF4-FFF2-40B4-BE49-F238E27FC236}">
                <a16:creationId xmlns:a16="http://schemas.microsoft.com/office/drawing/2014/main" id="{4107D1F7-83B4-4938-9235-DDD93394C1C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81475" y="3914252"/>
            <a:ext cx="214456" cy="214456"/>
          </a:xfrm>
          <a:prstGeom prst="rect">
            <a:avLst/>
          </a:prstGeom>
        </p:spPr>
      </p:pic>
      <p:pic>
        <p:nvPicPr>
          <p:cNvPr id="67" name="Graphic 66" descr="Close">
            <a:extLst>
              <a:ext uri="{FF2B5EF4-FFF2-40B4-BE49-F238E27FC236}">
                <a16:creationId xmlns:a16="http://schemas.microsoft.com/office/drawing/2014/main" id="{22160E0F-5D83-4992-93C8-62A3976E8CE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84777" y="3919047"/>
            <a:ext cx="214456" cy="214456"/>
          </a:xfrm>
          <a:prstGeom prst="rect">
            <a:avLst/>
          </a:prstGeom>
        </p:spPr>
      </p:pic>
      <p:pic>
        <p:nvPicPr>
          <p:cNvPr id="68" name="Graphic 67" descr="Close">
            <a:extLst>
              <a:ext uri="{FF2B5EF4-FFF2-40B4-BE49-F238E27FC236}">
                <a16:creationId xmlns:a16="http://schemas.microsoft.com/office/drawing/2014/main" id="{90C37863-52FA-4CC5-8232-8AAB1F578F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90872" y="3873469"/>
            <a:ext cx="214456" cy="214456"/>
          </a:xfrm>
          <a:prstGeom prst="rect">
            <a:avLst/>
          </a:prstGeom>
        </p:spPr>
      </p:pic>
      <p:pic>
        <p:nvPicPr>
          <p:cNvPr id="69" name="Graphic 68" descr="Checkmark">
            <a:extLst>
              <a:ext uri="{FF2B5EF4-FFF2-40B4-BE49-F238E27FC236}">
                <a16:creationId xmlns:a16="http://schemas.microsoft.com/office/drawing/2014/main" id="{382A8779-28B4-4AF1-AAF4-1B0BB7DE150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5563" y="4233058"/>
            <a:ext cx="310355" cy="310355"/>
          </a:xfrm>
          <a:prstGeom prst="rect">
            <a:avLst/>
          </a:prstGeom>
        </p:spPr>
      </p:pic>
      <p:pic>
        <p:nvPicPr>
          <p:cNvPr id="70" name="Graphic 69" descr="Checkmark">
            <a:extLst>
              <a:ext uri="{FF2B5EF4-FFF2-40B4-BE49-F238E27FC236}">
                <a16:creationId xmlns:a16="http://schemas.microsoft.com/office/drawing/2014/main" id="{DF65561C-0350-4261-94D7-9819344CA4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11501" y="4258603"/>
            <a:ext cx="310355" cy="310355"/>
          </a:xfrm>
          <a:prstGeom prst="rect">
            <a:avLst/>
          </a:prstGeom>
        </p:spPr>
      </p:pic>
      <p:pic>
        <p:nvPicPr>
          <p:cNvPr id="71" name="Graphic 70" descr="Close">
            <a:extLst>
              <a:ext uri="{FF2B5EF4-FFF2-40B4-BE49-F238E27FC236}">
                <a16:creationId xmlns:a16="http://schemas.microsoft.com/office/drawing/2014/main" id="{B44FDE46-78FE-49F4-A6A1-36FF5FA7E5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33751" y="4314649"/>
            <a:ext cx="214456" cy="214456"/>
          </a:xfrm>
          <a:prstGeom prst="rect">
            <a:avLst/>
          </a:prstGeom>
        </p:spPr>
      </p:pic>
      <p:pic>
        <p:nvPicPr>
          <p:cNvPr id="73" name="Graphic 72" descr="Checkmark">
            <a:extLst>
              <a:ext uri="{FF2B5EF4-FFF2-40B4-BE49-F238E27FC236}">
                <a16:creationId xmlns:a16="http://schemas.microsoft.com/office/drawing/2014/main" id="{FACFB7F8-5EDC-479C-9E33-0153617443F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61492" y="4237591"/>
            <a:ext cx="310355" cy="310355"/>
          </a:xfrm>
          <a:prstGeom prst="rect">
            <a:avLst/>
          </a:prstGeom>
        </p:spPr>
      </p:pic>
      <p:pic>
        <p:nvPicPr>
          <p:cNvPr id="74" name="Graphic 73" descr="Close">
            <a:extLst>
              <a:ext uri="{FF2B5EF4-FFF2-40B4-BE49-F238E27FC236}">
                <a16:creationId xmlns:a16="http://schemas.microsoft.com/office/drawing/2014/main" id="{0C3B1540-E74F-41AA-A021-2DCE63AC58C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72459" y="4300468"/>
            <a:ext cx="214456" cy="214456"/>
          </a:xfrm>
          <a:prstGeom prst="rect">
            <a:avLst/>
          </a:prstGeom>
        </p:spPr>
      </p:pic>
      <p:pic>
        <p:nvPicPr>
          <p:cNvPr id="75" name="Graphic 74" descr="Close">
            <a:extLst>
              <a:ext uri="{FF2B5EF4-FFF2-40B4-BE49-F238E27FC236}">
                <a16:creationId xmlns:a16="http://schemas.microsoft.com/office/drawing/2014/main" id="{00978927-964C-4A0C-BD0F-5176F802261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16401" y="4295103"/>
            <a:ext cx="214456" cy="214456"/>
          </a:xfrm>
          <a:prstGeom prst="rect">
            <a:avLst/>
          </a:prstGeom>
        </p:spPr>
      </p:pic>
      <p:pic>
        <p:nvPicPr>
          <p:cNvPr id="34" name="Picture 33">
            <a:extLst>
              <a:ext uri="{FF2B5EF4-FFF2-40B4-BE49-F238E27FC236}">
                <a16:creationId xmlns:a16="http://schemas.microsoft.com/office/drawing/2014/main" id="{8181B22D-50BD-4E35-9435-A33D10E9454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64026" y="1214432"/>
            <a:ext cx="852894" cy="252435"/>
          </a:xfrm>
          <a:prstGeom prst="rect">
            <a:avLst/>
          </a:prstGeom>
        </p:spPr>
      </p:pic>
      <p:sp>
        <p:nvSpPr>
          <p:cNvPr id="94" name="TextBox 93">
            <a:extLst>
              <a:ext uri="{FF2B5EF4-FFF2-40B4-BE49-F238E27FC236}">
                <a16:creationId xmlns:a16="http://schemas.microsoft.com/office/drawing/2014/main" id="{AE2E2FB9-01AB-4721-B09E-6A3716AB6B56}"/>
              </a:ext>
            </a:extLst>
          </p:cNvPr>
          <p:cNvSpPr txBox="1"/>
          <p:nvPr/>
        </p:nvSpPr>
        <p:spPr>
          <a:xfrm>
            <a:off x="9024200" y="1518173"/>
            <a:ext cx="1149362" cy="246221"/>
          </a:xfrm>
          <a:prstGeom prst="rect">
            <a:avLst/>
          </a:prstGeom>
          <a:noFill/>
        </p:spPr>
        <p:txBody>
          <a:bodyPr wrap="square" rtlCol="0">
            <a:spAutoFit/>
          </a:bodyPr>
          <a:lstStyle/>
          <a:p>
            <a:r>
              <a:rPr lang="en-US" sz="1000" dirty="0" err="1">
                <a:latin typeface="Montserrat" panose="00000500000000000000" pitchFamily="50" charset="0"/>
              </a:rPr>
              <a:t>Studyum</a:t>
            </a:r>
            <a:endParaRPr lang="en-US" sz="1000" dirty="0">
              <a:latin typeface="Montserrat" panose="00000500000000000000" pitchFamily="50" charset="0"/>
            </a:endParaRPr>
          </a:p>
        </p:txBody>
      </p:sp>
      <p:pic>
        <p:nvPicPr>
          <p:cNvPr id="90" name="Picture 89">
            <a:extLst>
              <a:ext uri="{FF2B5EF4-FFF2-40B4-BE49-F238E27FC236}">
                <a16:creationId xmlns:a16="http://schemas.microsoft.com/office/drawing/2014/main" id="{F0D26DF3-466F-4EBD-A1B1-E272BCAF3E5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86353" y="1147378"/>
            <a:ext cx="484132" cy="484132"/>
          </a:xfrm>
          <a:prstGeom prst="rect">
            <a:avLst/>
          </a:prstGeom>
        </p:spPr>
      </p:pic>
      <p:sp>
        <p:nvSpPr>
          <p:cNvPr id="97" name="TextBox 96">
            <a:extLst>
              <a:ext uri="{FF2B5EF4-FFF2-40B4-BE49-F238E27FC236}">
                <a16:creationId xmlns:a16="http://schemas.microsoft.com/office/drawing/2014/main" id="{B12FBAC5-217F-4184-B7ED-5355251981D0}"/>
              </a:ext>
            </a:extLst>
          </p:cNvPr>
          <p:cNvSpPr txBox="1"/>
          <p:nvPr/>
        </p:nvSpPr>
        <p:spPr>
          <a:xfrm>
            <a:off x="10231483" y="1562098"/>
            <a:ext cx="1149362" cy="246221"/>
          </a:xfrm>
          <a:prstGeom prst="rect">
            <a:avLst/>
          </a:prstGeom>
          <a:noFill/>
        </p:spPr>
        <p:txBody>
          <a:bodyPr wrap="square" rtlCol="0">
            <a:spAutoFit/>
          </a:bodyPr>
          <a:lstStyle/>
          <a:p>
            <a:r>
              <a:rPr lang="en-US" sz="1000" dirty="0" err="1">
                <a:latin typeface="Montserrat" panose="00000500000000000000" pitchFamily="50" charset="0"/>
              </a:rPr>
              <a:t>Tutellus</a:t>
            </a:r>
            <a:endParaRPr lang="en-US" sz="1000" dirty="0">
              <a:latin typeface="Montserrat" panose="00000500000000000000" pitchFamily="50" charset="0"/>
            </a:endParaRPr>
          </a:p>
        </p:txBody>
      </p:sp>
      <p:pic>
        <p:nvPicPr>
          <p:cNvPr id="92" name="Picture 91">
            <a:extLst>
              <a:ext uri="{FF2B5EF4-FFF2-40B4-BE49-F238E27FC236}">
                <a16:creationId xmlns:a16="http://schemas.microsoft.com/office/drawing/2014/main" id="{6132BD6E-75C5-4C36-A294-0F16F6F03D7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435715" y="1254456"/>
            <a:ext cx="334415" cy="334415"/>
          </a:xfrm>
          <a:prstGeom prst="rect">
            <a:avLst/>
          </a:prstGeom>
        </p:spPr>
      </p:pic>
      <p:sp>
        <p:nvSpPr>
          <p:cNvPr id="100" name="TextBox 99">
            <a:extLst>
              <a:ext uri="{FF2B5EF4-FFF2-40B4-BE49-F238E27FC236}">
                <a16:creationId xmlns:a16="http://schemas.microsoft.com/office/drawing/2014/main" id="{08DBE081-EDF8-4B0E-8A39-CE8976DC660B}"/>
              </a:ext>
            </a:extLst>
          </p:cNvPr>
          <p:cNvSpPr txBox="1"/>
          <p:nvPr/>
        </p:nvSpPr>
        <p:spPr>
          <a:xfrm>
            <a:off x="11380845" y="1573463"/>
            <a:ext cx="751959" cy="246221"/>
          </a:xfrm>
          <a:prstGeom prst="rect">
            <a:avLst/>
          </a:prstGeom>
          <a:noFill/>
        </p:spPr>
        <p:txBody>
          <a:bodyPr wrap="square" rtlCol="0">
            <a:spAutoFit/>
          </a:bodyPr>
          <a:lstStyle/>
          <a:p>
            <a:r>
              <a:rPr lang="en-US" sz="1000" dirty="0" err="1">
                <a:latin typeface="Montserrat" panose="00000500000000000000" pitchFamily="50" charset="0"/>
              </a:rPr>
              <a:t>Ledu</a:t>
            </a:r>
            <a:endParaRPr lang="en-US" sz="1000" dirty="0">
              <a:latin typeface="Montserrat" panose="00000500000000000000" pitchFamily="50" charset="0"/>
            </a:endParaRPr>
          </a:p>
        </p:txBody>
      </p:sp>
      <p:pic>
        <p:nvPicPr>
          <p:cNvPr id="101" name="Graphic 100" descr="Close">
            <a:extLst>
              <a:ext uri="{FF2B5EF4-FFF2-40B4-BE49-F238E27FC236}">
                <a16:creationId xmlns:a16="http://schemas.microsoft.com/office/drawing/2014/main" id="{C2DCE359-1210-4DEE-90D8-4B06A9B222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23664" y="4288635"/>
            <a:ext cx="214456" cy="214456"/>
          </a:xfrm>
          <a:prstGeom prst="rect">
            <a:avLst/>
          </a:prstGeom>
        </p:spPr>
      </p:pic>
      <p:pic>
        <p:nvPicPr>
          <p:cNvPr id="102" name="Graphic 101" descr="Close">
            <a:extLst>
              <a:ext uri="{FF2B5EF4-FFF2-40B4-BE49-F238E27FC236}">
                <a16:creationId xmlns:a16="http://schemas.microsoft.com/office/drawing/2014/main" id="{BB6150BE-D563-4C5C-B3FC-039CA5E34B2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84859" y="2327364"/>
            <a:ext cx="214456" cy="214456"/>
          </a:xfrm>
          <a:prstGeom prst="rect">
            <a:avLst/>
          </a:prstGeom>
        </p:spPr>
      </p:pic>
      <p:pic>
        <p:nvPicPr>
          <p:cNvPr id="103" name="Graphic 102" descr="Close">
            <a:extLst>
              <a:ext uri="{FF2B5EF4-FFF2-40B4-BE49-F238E27FC236}">
                <a16:creationId xmlns:a16="http://schemas.microsoft.com/office/drawing/2014/main" id="{FA7EAAE4-6B39-4916-81B5-092FECF0598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4118" y="2322828"/>
            <a:ext cx="214456" cy="214456"/>
          </a:xfrm>
          <a:prstGeom prst="rect">
            <a:avLst/>
          </a:prstGeom>
        </p:spPr>
      </p:pic>
      <p:pic>
        <p:nvPicPr>
          <p:cNvPr id="104" name="Graphic 103" descr="Close">
            <a:extLst>
              <a:ext uri="{FF2B5EF4-FFF2-40B4-BE49-F238E27FC236}">
                <a16:creationId xmlns:a16="http://schemas.microsoft.com/office/drawing/2014/main" id="{4B9CE93F-6060-42DA-A9E9-F875B46A181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97900" y="2337783"/>
            <a:ext cx="214456" cy="214456"/>
          </a:xfrm>
          <a:prstGeom prst="rect">
            <a:avLst/>
          </a:prstGeom>
        </p:spPr>
      </p:pic>
      <p:pic>
        <p:nvPicPr>
          <p:cNvPr id="105" name="Graphic 104" descr="Close">
            <a:extLst>
              <a:ext uri="{FF2B5EF4-FFF2-40B4-BE49-F238E27FC236}">
                <a16:creationId xmlns:a16="http://schemas.microsoft.com/office/drawing/2014/main" id="{749002AF-3AA8-42A6-829F-B1A495EB6D4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373761" y="2713543"/>
            <a:ext cx="214456" cy="214456"/>
          </a:xfrm>
          <a:prstGeom prst="rect">
            <a:avLst/>
          </a:prstGeom>
        </p:spPr>
      </p:pic>
      <p:pic>
        <p:nvPicPr>
          <p:cNvPr id="106" name="Graphic 105" descr="Close">
            <a:extLst>
              <a:ext uri="{FF2B5EF4-FFF2-40B4-BE49-F238E27FC236}">
                <a16:creationId xmlns:a16="http://schemas.microsoft.com/office/drawing/2014/main" id="{41EA7113-C3FF-4F64-9BE0-EB9D94B90E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3180" y="2678527"/>
            <a:ext cx="214456" cy="214456"/>
          </a:xfrm>
          <a:prstGeom prst="rect">
            <a:avLst/>
          </a:prstGeom>
        </p:spPr>
      </p:pic>
      <p:pic>
        <p:nvPicPr>
          <p:cNvPr id="107" name="Graphic 106" descr="Close">
            <a:extLst>
              <a:ext uri="{FF2B5EF4-FFF2-40B4-BE49-F238E27FC236}">
                <a16:creationId xmlns:a16="http://schemas.microsoft.com/office/drawing/2014/main" id="{907B6523-8CC2-4073-AC3A-78FA94B7B93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07122" y="2693482"/>
            <a:ext cx="214456" cy="214456"/>
          </a:xfrm>
          <a:prstGeom prst="rect">
            <a:avLst/>
          </a:prstGeom>
        </p:spPr>
      </p:pic>
      <p:pic>
        <p:nvPicPr>
          <p:cNvPr id="108" name="Graphic 107" descr="Close">
            <a:extLst>
              <a:ext uri="{FF2B5EF4-FFF2-40B4-BE49-F238E27FC236}">
                <a16:creationId xmlns:a16="http://schemas.microsoft.com/office/drawing/2014/main" id="{960BD3D3-9F53-4C2D-B479-126F7F4429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10661" y="3127923"/>
            <a:ext cx="214456" cy="214456"/>
          </a:xfrm>
          <a:prstGeom prst="rect">
            <a:avLst/>
          </a:prstGeom>
        </p:spPr>
      </p:pic>
      <p:pic>
        <p:nvPicPr>
          <p:cNvPr id="109" name="Graphic 108" descr="Close">
            <a:extLst>
              <a:ext uri="{FF2B5EF4-FFF2-40B4-BE49-F238E27FC236}">
                <a16:creationId xmlns:a16="http://schemas.microsoft.com/office/drawing/2014/main" id="{FED4AE24-94AB-416B-B7DC-A0B22C7D66C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9600" y="3092907"/>
            <a:ext cx="214456" cy="214456"/>
          </a:xfrm>
          <a:prstGeom prst="rect">
            <a:avLst/>
          </a:prstGeom>
        </p:spPr>
      </p:pic>
      <p:pic>
        <p:nvPicPr>
          <p:cNvPr id="110" name="Graphic 109" descr="Close">
            <a:extLst>
              <a:ext uri="{FF2B5EF4-FFF2-40B4-BE49-F238E27FC236}">
                <a16:creationId xmlns:a16="http://schemas.microsoft.com/office/drawing/2014/main" id="{6F2B862D-6726-45DC-861F-0E2584EF9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93222" y="3097702"/>
            <a:ext cx="214456" cy="214456"/>
          </a:xfrm>
          <a:prstGeom prst="rect">
            <a:avLst/>
          </a:prstGeom>
        </p:spPr>
      </p:pic>
      <p:pic>
        <p:nvPicPr>
          <p:cNvPr id="111" name="Graphic 110" descr="Close">
            <a:extLst>
              <a:ext uri="{FF2B5EF4-FFF2-40B4-BE49-F238E27FC236}">
                <a16:creationId xmlns:a16="http://schemas.microsoft.com/office/drawing/2014/main" id="{D266D251-9C69-476B-8220-1892188ADE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20821" y="3523634"/>
            <a:ext cx="214456" cy="214456"/>
          </a:xfrm>
          <a:prstGeom prst="rect">
            <a:avLst/>
          </a:prstGeom>
        </p:spPr>
      </p:pic>
      <p:pic>
        <p:nvPicPr>
          <p:cNvPr id="112" name="Graphic 111" descr="Close">
            <a:extLst>
              <a:ext uri="{FF2B5EF4-FFF2-40B4-BE49-F238E27FC236}">
                <a16:creationId xmlns:a16="http://schemas.microsoft.com/office/drawing/2014/main" id="{9F08B22B-8C32-4DA0-9BEC-2BA67CFDBC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69600" y="3488618"/>
            <a:ext cx="214456" cy="214456"/>
          </a:xfrm>
          <a:prstGeom prst="rect">
            <a:avLst/>
          </a:prstGeom>
        </p:spPr>
      </p:pic>
      <p:pic>
        <p:nvPicPr>
          <p:cNvPr id="113" name="Graphic 112" descr="Close">
            <a:extLst>
              <a:ext uri="{FF2B5EF4-FFF2-40B4-BE49-F238E27FC236}">
                <a16:creationId xmlns:a16="http://schemas.microsoft.com/office/drawing/2014/main" id="{902BB8AD-48C1-40A1-B2BD-31CE22D4E8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13542" y="3493413"/>
            <a:ext cx="214456" cy="214456"/>
          </a:xfrm>
          <a:prstGeom prst="rect">
            <a:avLst/>
          </a:prstGeom>
        </p:spPr>
      </p:pic>
      <p:pic>
        <p:nvPicPr>
          <p:cNvPr id="117" name="Graphic 116" descr="Close">
            <a:extLst>
              <a:ext uri="{FF2B5EF4-FFF2-40B4-BE49-F238E27FC236}">
                <a16:creationId xmlns:a16="http://schemas.microsoft.com/office/drawing/2014/main" id="{2D8597D1-31B3-4C65-9BEA-D46232F6106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21795" y="3902026"/>
            <a:ext cx="214456" cy="214456"/>
          </a:xfrm>
          <a:prstGeom prst="rect">
            <a:avLst/>
          </a:prstGeom>
        </p:spPr>
      </p:pic>
      <p:pic>
        <p:nvPicPr>
          <p:cNvPr id="120" name="Graphic 119" descr="Close">
            <a:extLst>
              <a:ext uri="{FF2B5EF4-FFF2-40B4-BE49-F238E27FC236}">
                <a16:creationId xmlns:a16="http://schemas.microsoft.com/office/drawing/2014/main" id="{54F43938-055B-49DA-BAFB-AEB27DED17B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40094" y="3867010"/>
            <a:ext cx="214456" cy="214456"/>
          </a:xfrm>
          <a:prstGeom prst="rect">
            <a:avLst/>
          </a:prstGeom>
        </p:spPr>
      </p:pic>
      <p:pic>
        <p:nvPicPr>
          <p:cNvPr id="121" name="Graphic 120" descr="Close">
            <a:extLst>
              <a:ext uri="{FF2B5EF4-FFF2-40B4-BE49-F238E27FC236}">
                <a16:creationId xmlns:a16="http://schemas.microsoft.com/office/drawing/2014/main" id="{E9F36BB5-8112-4C55-8650-6EF148640C0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34836" y="3871805"/>
            <a:ext cx="214456" cy="214456"/>
          </a:xfrm>
          <a:prstGeom prst="rect">
            <a:avLst/>
          </a:prstGeom>
        </p:spPr>
      </p:pic>
      <p:pic>
        <p:nvPicPr>
          <p:cNvPr id="122" name="Graphic 121" descr="Checkmark">
            <a:extLst>
              <a:ext uri="{FF2B5EF4-FFF2-40B4-BE49-F238E27FC236}">
                <a16:creationId xmlns:a16="http://schemas.microsoft.com/office/drawing/2014/main" id="{A4B0A3AD-F12B-476A-BE01-43C3F5134D3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01896" y="4229750"/>
            <a:ext cx="310355" cy="310355"/>
          </a:xfrm>
          <a:prstGeom prst="rect">
            <a:avLst/>
          </a:prstGeom>
        </p:spPr>
      </p:pic>
      <p:pic>
        <p:nvPicPr>
          <p:cNvPr id="123" name="Graphic 122" descr="Checkmark">
            <a:extLst>
              <a:ext uri="{FF2B5EF4-FFF2-40B4-BE49-F238E27FC236}">
                <a16:creationId xmlns:a16="http://schemas.microsoft.com/office/drawing/2014/main" id="{0D6F4C51-5FA4-4100-BC57-D49E14EDCF2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57834" y="4255295"/>
            <a:ext cx="310355" cy="310355"/>
          </a:xfrm>
          <a:prstGeom prst="rect">
            <a:avLst/>
          </a:prstGeom>
        </p:spPr>
      </p:pic>
      <p:pic>
        <p:nvPicPr>
          <p:cNvPr id="124" name="Graphic 123" descr="Checkmark">
            <a:extLst>
              <a:ext uri="{FF2B5EF4-FFF2-40B4-BE49-F238E27FC236}">
                <a16:creationId xmlns:a16="http://schemas.microsoft.com/office/drawing/2014/main" id="{A63E3B2B-DC55-4433-8DC4-C600862AAE3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50574" y="4258603"/>
            <a:ext cx="310355" cy="310355"/>
          </a:xfrm>
          <a:prstGeom prst="rect">
            <a:avLst/>
          </a:prstGeom>
        </p:spPr>
      </p:pic>
      <p:pic>
        <p:nvPicPr>
          <p:cNvPr id="131" name="Graphic 130" descr="Checkmark">
            <a:extLst>
              <a:ext uri="{FF2B5EF4-FFF2-40B4-BE49-F238E27FC236}">
                <a16:creationId xmlns:a16="http://schemas.microsoft.com/office/drawing/2014/main" id="{94F22968-2A63-4A6B-A51F-FA4F4F3BA8E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28381" y="1890257"/>
            <a:ext cx="310355" cy="310355"/>
          </a:xfrm>
          <a:prstGeom prst="rect">
            <a:avLst/>
          </a:prstGeom>
        </p:spPr>
      </p:pic>
      <p:pic>
        <p:nvPicPr>
          <p:cNvPr id="132" name="Graphic 131" descr="Close">
            <a:extLst>
              <a:ext uri="{FF2B5EF4-FFF2-40B4-BE49-F238E27FC236}">
                <a16:creationId xmlns:a16="http://schemas.microsoft.com/office/drawing/2014/main" id="{883C5A66-8C34-4A3E-A55E-DEF75C0ED26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929553" y="1953989"/>
            <a:ext cx="214456" cy="214456"/>
          </a:xfrm>
          <a:prstGeom prst="rect">
            <a:avLst/>
          </a:prstGeom>
        </p:spPr>
      </p:pic>
      <p:pic>
        <p:nvPicPr>
          <p:cNvPr id="133" name="Graphic 132" descr="Close">
            <a:extLst>
              <a:ext uri="{FF2B5EF4-FFF2-40B4-BE49-F238E27FC236}">
                <a16:creationId xmlns:a16="http://schemas.microsoft.com/office/drawing/2014/main" id="{081E5A44-AFEE-45E6-842D-2913D7C6D44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58081" y="1944604"/>
            <a:ext cx="214456" cy="214456"/>
          </a:xfrm>
          <a:prstGeom prst="rect">
            <a:avLst/>
          </a:prstGeom>
        </p:spPr>
      </p:pic>
      <p:pic>
        <p:nvPicPr>
          <p:cNvPr id="137" name="Graphic 136" descr="Close">
            <a:extLst>
              <a:ext uri="{FF2B5EF4-FFF2-40B4-BE49-F238E27FC236}">
                <a16:creationId xmlns:a16="http://schemas.microsoft.com/office/drawing/2014/main" id="{2076EA1A-3EF7-4A77-98A6-4FBD165C173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098755" y="1929277"/>
            <a:ext cx="214456" cy="214456"/>
          </a:xfrm>
          <a:prstGeom prst="rect">
            <a:avLst/>
          </a:prstGeom>
        </p:spPr>
      </p:pic>
      <p:pic>
        <p:nvPicPr>
          <p:cNvPr id="138" name="Graphic 137" descr="Close">
            <a:extLst>
              <a:ext uri="{FF2B5EF4-FFF2-40B4-BE49-F238E27FC236}">
                <a16:creationId xmlns:a16="http://schemas.microsoft.com/office/drawing/2014/main" id="{AC6436FF-ED4F-4E95-820F-DCE67534AD3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61930" y="1946366"/>
            <a:ext cx="214456" cy="214456"/>
          </a:xfrm>
          <a:prstGeom prst="rect">
            <a:avLst/>
          </a:prstGeom>
        </p:spPr>
      </p:pic>
      <p:pic>
        <p:nvPicPr>
          <p:cNvPr id="139" name="Graphic 138" descr="Close">
            <a:extLst>
              <a:ext uri="{FF2B5EF4-FFF2-40B4-BE49-F238E27FC236}">
                <a16:creationId xmlns:a16="http://schemas.microsoft.com/office/drawing/2014/main" id="{0BA30A13-756B-4A98-B955-98B8DFF9FB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843476" y="1950356"/>
            <a:ext cx="214456" cy="214456"/>
          </a:xfrm>
          <a:prstGeom prst="rect">
            <a:avLst/>
          </a:prstGeom>
        </p:spPr>
      </p:pic>
      <p:pic>
        <p:nvPicPr>
          <p:cNvPr id="140" name="Graphic 139" descr="Close">
            <a:extLst>
              <a:ext uri="{FF2B5EF4-FFF2-40B4-BE49-F238E27FC236}">
                <a16:creationId xmlns:a16="http://schemas.microsoft.com/office/drawing/2014/main" id="{9BB5294B-DB6C-4687-BD08-408A5BB4F02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09948" y="1948137"/>
            <a:ext cx="214456" cy="214456"/>
          </a:xfrm>
          <a:prstGeom prst="rect">
            <a:avLst/>
          </a:prstGeom>
        </p:spPr>
      </p:pic>
      <p:pic>
        <p:nvPicPr>
          <p:cNvPr id="145" name="Graphic 144" descr="Checkmark">
            <a:extLst>
              <a:ext uri="{FF2B5EF4-FFF2-40B4-BE49-F238E27FC236}">
                <a16:creationId xmlns:a16="http://schemas.microsoft.com/office/drawing/2014/main" id="{B61E3536-D476-46DD-9DAA-FC577A3255A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25288" y="1901013"/>
            <a:ext cx="310355" cy="310355"/>
          </a:xfrm>
          <a:prstGeom prst="rect">
            <a:avLst/>
          </a:prstGeom>
        </p:spPr>
      </p:pic>
      <p:pic>
        <p:nvPicPr>
          <p:cNvPr id="146" name="Graphic 145" descr="Checkmark">
            <a:extLst>
              <a:ext uri="{FF2B5EF4-FFF2-40B4-BE49-F238E27FC236}">
                <a16:creationId xmlns:a16="http://schemas.microsoft.com/office/drawing/2014/main" id="{35EE2A3C-10A4-4F3E-A07F-81D04D3FC9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44914" y="1881455"/>
            <a:ext cx="310355" cy="310355"/>
          </a:xfrm>
          <a:prstGeom prst="rect">
            <a:avLst/>
          </a:prstGeom>
        </p:spPr>
      </p:pic>
      <p:pic>
        <p:nvPicPr>
          <p:cNvPr id="147" name="Graphic 146" descr="Checkmark">
            <a:extLst>
              <a:ext uri="{FF2B5EF4-FFF2-40B4-BE49-F238E27FC236}">
                <a16:creationId xmlns:a16="http://schemas.microsoft.com/office/drawing/2014/main" id="{BB050468-EE90-4F28-B2CA-7F9934FFA8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83882" y="1907416"/>
            <a:ext cx="310355" cy="310355"/>
          </a:xfrm>
          <a:prstGeom prst="rect">
            <a:avLst/>
          </a:prstGeom>
        </p:spPr>
      </p:pic>
      <p:pic>
        <p:nvPicPr>
          <p:cNvPr id="151" name="Graphic 150" descr="Checkmark">
            <a:extLst>
              <a:ext uri="{FF2B5EF4-FFF2-40B4-BE49-F238E27FC236}">
                <a16:creationId xmlns:a16="http://schemas.microsoft.com/office/drawing/2014/main" id="{1B48A961-5420-40E2-9E48-B98E4ED48F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65270" y="4608489"/>
            <a:ext cx="310355" cy="310355"/>
          </a:xfrm>
          <a:prstGeom prst="rect">
            <a:avLst/>
          </a:prstGeom>
        </p:spPr>
      </p:pic>
      <p:pic>
        <p:nvPicPr>
          <p:cNvPr id="152" name="Graphic 151" descr="Checkmark">
            <a:extLst>
              <a:ext uri="{FF2B5EF4-FFF2-40B4-BE49-F238E27FC236}">
                <a16:creationId xmlns:a16="http://schemas.microsoft.com/office/drawing/2014/main" id="{6D7D03E5-F8F0-4343-86A0-2F78F10751A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721208" y="4634034"/>
            <a:ext cx="310355" cy="310355"/>
          </a:xfrm>
          <a:prstGeom prst="rect">
            <a:avLst/>
          </a:prstGeom>
        </p:spPr>
      </p:pic>
      <p:pic>
        <p:nvPicPr>
          <p:cNvPr id="153" name="Graphic 152" descr="Checkmark">
            <a:extLst>
              <a:ext uri="{FF2B5EF4-FFF2-40B4-BE49-F238E27FC236}">
                <a16:creationId xmlns:a16="http://schemas.microsoft.com/office/drawing/2014/main" id="{B690DBF1-9E73-4455-BA1D-D9455DA13C9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63180" y="4584301"/>
            <a:ext cx="310355" cy="310355"/>
          </a:xfrm>
          <a:prstGeom prst="rect">
            <a:avLst/>
          </a:prstGeom>
        </p:spPr>
      </p:pic>
      <p:pic>
        <p:nvPicPr>
          <p:cNvPr id="154" name="Graphic 153" descr="Close">
            <a:extLst>
              <a:ext uri="{FF2B5EF4-FFF2-40B4-BE49-F238E27FC236}">
                <a16:creationId xmlns:a16="http://schemas.microsoft.com/office/drawing/2014/main" id="{7B94391C-E799-4994-87A5-723F3AB09DF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35797" y="4648890"/>
            <a:ext cx="214456" cy="214456"/>
          </a:xfrm>
          <a:prstGeom prst="rect">
            <a:avLst/>
          </a:prstGeom>
        </p:spPr>
      </p:pic>
      <p:pic>
        <p:nvPicPr>
          <p:cNvPr id="155" name="Graphic 154" descr="Close">
            <a:extLst>
              <a:ext uri="{FF2B5EF4-FFF2-40B4-BE49-F238E27FC236}">
                <a16:creationId xmlns:a16="http://schemas.microsoft.com/office/drawing/2014/main" id="{2F590595-8B49-445E-9616-8F8DDE64A5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16645" y="4659338"/>
            <a:ext cx="214456" cy="214456"/>
          </a:xfrm>
          <a:prstGeom prst="rect">
            <a:avLst/>
          </a:prstGeom>
        </p:spPr>
      </p:pic>
      <p:pic>
        <p:nvPicPr>
          <p:cNvPr id="156" name="Graphic 155" descr="Close">
            <a:extLst>
              <a:ext uri="{FF2B5EF4-FFF2-40B4-BE49-F238E27FC236}">
                <a16:creationId xmlns:a16="http://schemas.microsoft.com/office/drawing/2014/main" id="{8FB35BA6-44B9-4F9A-8F45-C160C3506D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26005" y="4664598"/>
            <a:ext cx="214456" cy="214456"/>
          </a:xfrm>
          <a:prstGeom prst="rect">
            <a:avLst/>
          </a:prstGeom>
        </p:spPr>
      </p:pic>
      <p:pic>
        <p:nvPicPr>
          <p:cNvPr id="157" name="Graphic 156" descr="Close">
            <a:extLst>
              <a:ext uri="{FF2B5EF4-FFF2-40B4-BE49-F238E27FC236}">
                <a16:creationId xmlns:a16="http://schemas.microsoft.com/office/drawing/2014/main" id="{D7907190-5339-4866-B5DC-5FCFCB2EEE5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29307" y="4669393"/>
            <a:ext cx="214456" cy="214456"/>
          </a:xfrm>
          <a:prstGeom prst="rect">
            <a:avLst/>
          </a:prstGeom>
        </p:spPr>
      </p:pic>
      <p:pic>
        <p:nvPicPr>
          <p:cNvPr id="158" name="Graphic 157" descr="Close">
            <a:extLst>
              <a:ext uri="{FF2B5EF4-FFF2-40B4-BE49-F238E27FC236}">
                <a16:creationId xmlns:a16="http://schemas.microsoft.com/office/drawing/2014/main" id="{F236A317-C37B-44AA-82D2-FBBFEC775AF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35402" y="4623815"/>
            <a:ext cx="214456" cy="214456"/>
          </a:xfrm>
          <a:prstGeom prst="rect">
            <a:avLst/>
          </a:prstGeom>
        </p:spPr>
      </p:pic>
      <p:pic>
        <p:nvPicPr>
          <p:cNvPr id="159" name="Graphic 158" descr="Close">
            <a:extLst>
              <a:ext uri="{FF2B5EF4-FFF2-40B4-BE49-F238E27FC236}">
                <a16:creationId xmlns:a16="http://schemas.microsoft.com/office/drawing/2014/main" id="{F6F4573B-3601-4B56-B2C4-3BB79E9B50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66325" y="4652372"/>
            <a:ext cx="214456" cy="214456"/>
          </a:xfrm>
          <a:prstGeom prst="rect">
            <a:avLst/>
          </a:prstGeom>
        </p:spPr>
      </p:pic>
      <p:pic>
        <p:nvPicPr>
          <p:cNvPr id="160" name="Graphic 159" descr="Close">
            <a:extLst>
              <a:ext uri="{FF2B5EF4-FFF2-40B4-BE49-F238E27FC236}">
                <a16:creationId xmlns:a16="http://schemas.microsoft.com/office/drawing/2014/main" id="{B71ED258-A823-4AE3-B12E-B42235D989F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79366" y="4622151"/>
            <a:ext cx="214456" cy="214456"/>
          </a:xfrm>
          <a:prstGeom prst="rect">
            <a:avLst/>
          </a:prstGeom>
        </p:spPr>
      </p:pic>
      <p:pic>
        <p:nvPicPr>
          <p:cNvPr id="161" name="Graphic 160" descr="Checkmark">
            <a:extLst>
              <a:ext uri="{FF2B5EF4-FFF2-40B4-BE49-F238E27FC236}">
                <a16:creationId xmlns:a16="http://schemas.microsoft.com/office/drawing/2014/main" id="{7A5A51B0-5570-46D5-8BC6-28843BC1E6B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29215" y="4966700"/>
            <a:ext cx="310355" cy="310355"/>
          </a:xfrm>
          <a:prstGeom prst="rect">
            <a:avLst/>
          </a:prstGeom>
        </p:spPr>
      </p:pic>
      <p:pic>
        <p:nvPicPr>
          <p:cNvPr id="162" name="Graphic 161" descr="Close">
            <a:extLst>
              <a:ext uri="{FF2B5EF4-FFF2-40B4-BE49-F238E27FC236}">
                <a16:creationId xmlns:a16="http://schemas.microsoft.com/office/drawing/2014/main" id="{F39E17DE-57D7-4BE4-94BC-B13469A5C7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81527" y="5015117"/>
            <a:ext cx="214456" cy="214456"/>
          </a:xfrm>
          <a:prstGeom prst="rect">
            <a:avLst/>
          </a:prstGeom>
        </p:spPr>
      </p:pic>
      <p:pic>
        <p:nvPicPr>
          <p:cNvPr id="163" name="Graphic 162" descr="Close">
            <a:extLst>
              <a:ext uri="{FF2B5EF4-FFF2-40B4-BE49-F238E27FC236}">
                <a16:creationId xmlns:a16="http://schemas.microsoft.com/office/drawing/2014/main" id="{1BE383A4-B574-4AF7-8C8C-B6B5EF648D7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72229" y="5011887"/>
            <a:ext cx="214456" cy="214456"/>
          </a:xfrm>
          <a:prstGeom prst="rect">
            <a:avLst/>
          </a:prstGeom>
        </p:spPr>
      </p:pic>
      <p:pic>
        <p:nvPicPr>
          <p:cNvPr id="164" name="Graphic 163" descr="Checkmark">
            <a:extLst>
              <a:ext uri="{FF2B5EF4-FFF2-40B4-BE49-F238E27FC236}">
                <a16:creationId xmlns:a16="http://schemas.microsoft.com/office/drawing/2014/main" id="{B2CDD0E6-9F4E-43A3-AA1A-68D02FD69DF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886866" y="4943017"/>
            <a:ext cx="310355" cy="310355"/>
          </a:xfrm>
          <a:prstGeom prst="rect">
            <a:avLst/>
          </a:prstGeom>
        </p:spPr>
      </p:pic>
      <p:pic>
        <p:nvPicPr>
          <p:cNvPr id="165" name="Graphic 164" descr="Checkmark">
            <a:extLst>
              <a:ext uri="{FF2B5EF4-FFF2-40B4-BE49-F238E27FC236}">
                <a16:creationId xmlns:a16="http://schemas.microsoft.com/office/drawing/2014/main" id="{D48F7889-FA78-4939-86D6-2EF2D201D3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42804" y="4968562"/>
            <a:ext cx="310355" cy="310355"/>
          </a:xfrm>
          <a:prstGeom prst="rect">
            <a:avLst/>
          </a:prstGeom>
        </p:spPr>
      </p:pic>
      <p:pic>
        <p:nvPicPr>
          <p:cNvPr id="166" name="Graphic 165" descr="Close">
            <a:extLst>
              <a:ext uri="{FF2B5EF4-FFF2-40B4-BE49-F238E27FC236}">
                <a16:creationId xmlns:a16="http://schemas.microsoft.com/office/drawing/2014/main" id="{A88B5F23-D94F-4555-A03D-E8A87982920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6636" y="5036962"/>
            <a:ext cx="214456" cy="214456"/>
          </a:xfrm>
          <a:prstGeom prst="rect">
            <a:avLst/>
          </a:prstGeom>
        </p:spPr>
      </p:pic>
      <p:pic>
        <p:nvPicPr>
          <p:cNvPr id="167" name="Graphic 166" descr="Checkmark">
            <a:extLst>
              <a:ext uri="{FF2B5EF4-FFF2-40B4-BE49-F238E27FC236}">
                <a16:creationId xmlns:a16="http://schemas.microsoft.com/office/drawing/2014/main" id="{4EE1D4C3-97B3-4150-B0C3-D396A3EB30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295928" y="4953461"/>
            <a:ext cx="310355" cy="310355"/>
          </a:xfrm>
          <a:prstGeom prst="rect">
            <a:avLst/>
          </a:prstGeom>
        </p:spPr>
      </p:pic>
      <p:pic>
        <p:nvPicPr>
          <p:cNvPr id="168" name="Graphic 167" descr="Checkmark">
            <a:extLst>
              <a:ext uri="{FF2B5EF4-FFF2-40B4-BE49-F238E27FC236}">
                <a16:creationId xmlns:a16="http://schemas.microsoft.com/office/drawing/2014/main" id="{BEBB0833-16F1-42A6-A033-97A576F4EF9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351866" y="4979006"/>
            <a:ext cx="310355" cy="310355"/>
          </a:xfrm>
          <a:prstGeom prst="rect">
            <a:avLst/>
          </a:prstGeom>
        </p:spPr>
      </p:pic>
      <p:pic>
        <p:nvPicPr>
          <p:cNvPr id="169" name="Graphic 168" descr="Checkmark">
            <a:extLst>
              <a:ext uri="{FF2B5EF4-FFF2-40B4-BE49-F238E27FC236}">
                <a16:creationId xmlns:a16="http://schemas.microsoft.com/office/drawing/2014/main" id="{EFAF6F45-2A19-4485-A2D7-D32D7E106C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492978" y="4941962"/>
            <a:ext cx="310355" cy="310355"/>
          </a:xfrm>
          <a:prstGeom prst="rect">
            <a:avLst/>
          </a:prstGeom>
        </p:spPr>
      </p:pic>
      <p:pic>
        <p:nvPicPr>
          <p:cNvPr id="170" name="Graphic 169" descr="Checkmark">
            <a:extLst>
              <a:ext uri="{FF2B5EF4-FFF2-40B4-BE49-F238E27FC236}">
                <a16:creationId xmlns:a16="http://schemas.microsoft.com/office/drawing/2014/main" id="{EDC6C7A6-FA75-42EC-AE7D-5776EA0DE3C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548916" y="4967507"/>
            <a:ext cx="310355" cy="310355"/>
          </a:xfrm>
          <a:prstGeom prst="rect">
            <a:avLst/>
          </a:prstGeom>
        </p:spPr>
      </p:pic>
      <p:pic>
        <p:nvPicPr>
          <p:cNvPr id="171" name="Graphic 170" descr="Checkmark">
            <a:extLst>
              <a:ext uri="{FF2B5EF4-FFF2-40B4-BE49-F238E27FC236}">
                <a16:creationId xmlns:a16="http://schemas.microsoft.com/office/drawing/2014/main" id="{57FD4EE3-EDD9-483B-94BB-E3A23D8DD0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48167" y="5354092"/>
            <a:ext cx="310355" cy="310355"/>
          </a:xfrm>
          <a:prstGeom prst="rect">
            <a:avLst/>
          </a:prstGeom>
        </p:spPr>
      </p:pic>
      <p:pic>
        <p:nvPicPr>
          <p:cNvPr id="172" name="Graphic 171" descr="Close">
            <a:extLst>
              <a:ext uri="{FF2B5EF4-FFF2-40B4-BE49-F238E27FC236}">
                <a16:creationId xmlns:a16="http://schemas.microsoft.com/office/drawing/2014/main" id="{B7837C33-9749-43D9-8837-5114622475F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91181" y="5368799"/>
            <a:ext cx="214456" cy="214456"/>
          </a:xfrm>
          <a:prstGeom prst="rect">
            <a:avLst/>
          </a:prstGeom>
        </p:spPr>
      </p:pic>
      <p:pic>
        <p:nvPicPr>
          <p:cNvPr id="173" name="Graphic 172" descr="Checkmark">
            <a:extLst>
              <a:ext uri="{FF2B5EF4-FFF2-40B4-BE49-F238E27FC236}">
                <a16:creationId xmlns:a16="http://schemas.microsoft.com/office/drawing/2014/main" id="{6EABE555-C467-4D13-82B8-0A67B48459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41607" y="5311303"/>
            <a:ext cx="310355" cy="310355"/>
          </a:xfrm>
          <a:prstGeom prst="rect">
            <a:avLst/>
          </a:prstGeom>
        </p:spPr>
      </p:pic>
      <p:pic>
        <p:nvPicPr>
          <p:cNvPr id="174" name="Graphic 173" descr="Close">
            <a:extLst>
              <a:ext uri="{FF2B5EF4-FFF2-40B4-BE49-F238E27FC236}">
                <a16:creationId xmlns:a16="http://schemas.microsoft.com/office/drawing/2014/main" id="{BC8A22FF-4DA2-4BB1-93DE-875973ED50B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27892" y="5359304"/>
            <a:ext cx="214456" cy="214456"/>
          </a:xfrm>
          <a:prstGeom prst="rect">
            <a:avLst/>
          </a:prstGeom>
        </p:spPr>
      </p:pic>
      <p:pic>
        <p:nvPicPr>
          <p:cNvPr id="175" name="Graphic 174" descr="Close">
            <a:extLst>
              <a:ext uri="{FF2B5EF4-FFF2-40B4-BE49-F238E27FC236}">
                <a16:creationId xmlns:a16="http://schemas.microsoft.com/office/drawing/2014/main" id="{F1C2B645-6335-42C4-9151-312507DCD8D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11794" y="5404834"/>
            <a:ext cx="214456" cy="214456"/>
          </a:xfrm>
          <a:prstGeom prst="rect">
            <a:avLst/>
          </a:prstGeom>
        </p:spPr>
      </p:pic>
      <p:pic>
        <p:nvPicPr>
          <p:cNvPr id="176" name="Graphic 175" descr="Close">
            <a:extLst>
              <a:ext uri="{FF2B5EF4-FFF2-40B4-BE49-F238E27FC236}">
                <a16:creationId xmlns:a16="http://schemas.microsoft.com/office/drawing/2014/main" id="{9C5CC1B5-B4B9-4DFE-8956-ACD7F96458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2173" y="5379978"/>
            <a:ext cx="214456" cy="214456"/>
          </a:xfrm>
          <a:prstGeom prst="rect">
            <a:avLst/>
          </a:prstGeom>
        </p:spPr>
      </p:pic>
      <p:pic>
        <p:nvPicPr>
          <p:cNvPr id="177" name="Graphic 176" descr="Close">
            <a:extLst>
              <a:ext uri="{FF2B5EF4-FFF2-40B4-BE49-F238E27FC236}">
                <a16:creationId xmlns:a16="http://schemas.microsoft.com/office/drawing/2014/main" id="{E891EBFF-E416-4D4F-8EDA-BC4BA3812F9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24835" y="5384773"/>
            <a:ext cx="214456" cy="214456"/>
          </a:xfrm>
          <a:prstGeom prst="rect">
            <a:avLst/>
          </a:prstGeom>
        </p:spPr>
      </p:pic>
      <p:pic>
        <p:nvPicPr>
          <p:cNvPr id="178" name="Graphic 177" descr="Close">
            <a:extLst>
              <a:ext uri="{FF2B5EF4-FFF2-40B4-BE49-F238E27FC236}">
                <a16:creationId xmlns:a16="http://schemas.microsoft.com/office/drawing/2014/main" id="{913CF625-1A69-4726-9A5E-E59723203F0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18509" y="5385428"/>
            <a:ext cx="214456" cy="214456"/>
          </a:xfrm>
          <a:prstGeom prst="rect">
            <a:avLst/>
          </a:prstGeom>
        </p:spPr>
      </p:pic>
      <p:pic>
        <p:nvPicPr>
          <p:cNvPr id="179" name="Graphic 178" descr="Close">
            <a:extLst>
              <a:ext uri="{FF2B5EF4-FFF2-40B4-BE49-F238E27FC236}">
                <a16:creationId xmlns:a16="http://schemas.microsoft.com/office/drawing/2014/main" id="{87679F0B-27DC-4835-97F2-FFE589ADF0F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97768" y="5380892"/>
            <a:ext cx="214456" cy="214456"/>
          </a:xfrm>
          <a:prstGeom prst="rect">
            <a:avLst/>
          </a:prstGeom>
        </p:spPr>
      </p:pic>
      <p:pic>
        <p:nvPicPr>
          <p:cNvPr id="180" name="Graphic 179" descr="Close">
            <a:extLst>
              <a:ext uri="{FF2B5EF4-FFF2-40B4-BE49-F238E27FC236}">
                <a16:creationId xmlns:a16="http://schemas.microsoft.com/office/drawing/2014/main" id="{85091763-30B2-4D2F-A5FD-978574E7711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31550" y="5395847"/>
            <a:ext cx="214456" cy="214456"/>
          </a:xfrm>
          <a:prstGeom prst="rect">
            <a:avLst/>
          </a:prstGeom>
        </p:spPr>
      </p:pic>
      <p:pic>
        <p:nvPicPr>
          <p:cNvPr id="181" name="Graphic 180" descr="Checkmark">
            <a:extLst>
              <a:ext uri="{FF2B5EF4-FFF2-40B4-BE49-F238E27FC236}">
                <a16:creationId xmlns:a16="http://schemas.microsoft.com/office/drawing/2014/main" id="{A6973B1C-B61F-4D19-907F-80749083E71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6710" y="5718563"/>
            <a:ext cx="310355" cy="310355"/>
          </a:xfrm>
          <a:prstGeom prst="rect">
            <a:avLst/>
          </a:prstGeom>
        </p:spPr>
      </p:pic>
      <p:pic>
        <p:nvPicPr>
          <p:cNvPr id="182" name="Graphic 181" descr="Close">
            <a:extLst>
              <a:ext uri="{FF2B5EF4-FFF2-40B4-BE49-F238E27FC236}">
                <a16:creationId xmlns:a16="http://schemas.microsoft.com/office/drawing/2014/main" id="{B246BF5E-E3A7-49D5-9439-3AC679EC6FF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99724" y="5733270"/>
            <a:ext cx="214456" cy="214456"/>
          </a:xfrm>
          <a:prstGeom prst="rect">
            <a:avLst/>
          </a:prstGeom>
        </p:spPr>
      </p:pic>
      <p:pic>
        <p:nvPicPr>
          <p:cNvPr id="183" name="Graphic 182" descr="Checkmark">
            <a:extLst>
              <a:ext uri="{FF2B5EF4-FFF2-40B4-BE49-F238E27FC236}">
                <a16:creationId xmlns:a16="http://schemas.microsoft.com/office/drawing/2014/main" id="{F8C09CF0-C969-465D-9355-FEEB4947AB3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750150" y="5675774"/>
            <a:ext cx="310355" cy="310355"/>
          </a:xfrm>
          <a:prstGeom prst="rect">
            <a:avLst/>
          </a:prstGeom>
        </p:spPr>
      </p:pic>
      <p:pic>
        <p:nvPicPr>
          <p:cNvPr id="184" name="Graphic 183" descr="Checkmark">
            <a:extLst>
              <a:ext uri="{FF2B5EF4-FFF2-40B4-BE49-F238E27FC236}">
                <a16:creationId xmlns:a16="http://schemas.microsoft.com/office/drawing/2014/main" id="{8134758F-E891-4FE8-94F5-E8DD2F0F61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411924" y="5721245"/>
            <a:ext cx="310355" cy="310355"/>
          </a:xfrm>
          <a:prstGeom prst="rect">
            <a:avLst/>
          </a:prstGeom>
        </p:spPr>
      </p:pic>
      <p:pic>
        <p:nvPicPr>
          <p:cNvPr id="185" name="Graphic 184" descr="Checkmark">
            <a:extLst>
              <a:ext uri="{FF2B5EF4-FFF2-40B4-BE49-F238E27FC236}">
                <a16:creationId xmlns:a16="http://schemas.microsoft.com/office/drawing/2014/main" id="{B4AE4B15-6B81-4302-A19C-A07B1A8FD60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553036" y="5684201"/>
            <a:ext cx="310355" cy="310355"/>
          </a:xfrm>
          <a:prstGeom prst="rect">
            <a:avLst/>
          </a:prstGeom>
        </p:spPr>
      </p:pic>
      <p:pic>
        <p:nvPicPr>
          <p:cNvPr id="186" name="Graphic 185" descr="Checkmark">
            <a:extLst>
              <a:ext uri="{FF2B5EF4-FFF2-40B4-BE49-F238E27FC236}">
                <a16:creationId xmlns:a16="http://schemas.microsoft.com/office/drawing/2014/main" id="{3C16C797-4CEB-469B-843B-3DB721A5C8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608974" y="5709746"/>
            <a:ext cx="310355" cy="310355"/>
          </a:xfrm>
          <a:prstGeom prst="rect">
            <a:avLst/>
          </a:prstGeom>
        </p:spPr>
      </p:pic>
      <p:pic>
        <p:nvPicPr>
          <p:cNvPr id="187" name="Graphic 186" descr="Close">
            <a:extLst>
              <a:ext uri="{FF2B5EF4-FFF2-40B4-BE49-F238E27FC236}">
                <a16:creationId xmlns:a16="http://schemas.microsoft.com/office/drawing/2014/main" id="{3CAF369D-68C9-4E75-AC3D-F923B7E44BA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16509" y="5736121"/>
            <a:ext cx="214456" cy="214456"/>
          </a:xfrm>
          <a:prstGeom prst="rect">
            <a:avLst/>
          </a:prstGeom>
        </p:spPr>
      </p:pic>
      <p:pic>
        <p:nvPicPr>
          <p:cNvPr id="188" name="Graphic 187" descr="Close">
            <a:extLst>
              <a:ext uri="{FF2B5EF4-FFF2-40B4-BE49-F238E27FC236}">
                <a16:creationId xmlns:a16="http://schemas.microsoft.com/office/drawing/2014/main" id="{9E42C05E-6EB4-4B5D-93E9-D50C481ED8C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00411" y="5781651"/>
            <a:ext cx="214456" cy="214456"/>
          </a:xfrm>
          <a:prstGeom prst="rect">
            <a:avLst/>
          </a:prstGeom>
        </p:spPr>
      </p:pic>
      <p:pic>
        <p:nvPicPr>
          <p:cNvPr id="189" name="Graphic 188" descr="Close">
            <a:extLst>
              <a:ext uri="{FF2B5EF4-FFF2-40B4-BE49-F238E27FC236}">
                <a16:creationId xmlns:a16="http://schemas.microsoft.com/office/drawing/2014/main" id="{114E93F2-EBAB-4074-9551-E12E3D8F83C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50790" y="5756795"/>
            <a:ext cx="214456" cy="214456"/>
          </a:xfrm>
          <a:prstGeom prst="rect">
            <a:avLst/>
          </a:prstGeom>
        </p:spPr>
      </p:pic>
      <p:pic>
        <p:nvPicPr>
          <p:cNvPr id="190" name="Graphic 189" descr="Close">
            <a:extLst>
              <a:ext uri="{FF2B5EF4-FFF2-40B4-BE49-F238E27FC236}">
                <a16:creationId xmlns:a16="http://schemas.microsoft.com/office/drawing/2014/main" id="{C9FB6391-987A-43FC-B68D-5B88454A74C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13452" y="5761590"/>
            <a:ext cx="214456" cy="214456"/>
          </a:xfrm>
          <a:prstGeom prst="rect">
            <a:avLst/>
          </a:prstGeom>
        </p:spPr>
      </p:pic>
      <p:pic>
        <p:nvPicPr>
          <p:cNvPr id="191" name="Graphic 190" descr="Checkmark">
            <a:extLst>
              <a:ext uri="{FF2B5EF4-FFF2-40B4-BE49-F238E27FC236}">
                <a16:creationId xmlns:a16="http://schemas.microsoft.com/office/drawing/2014/main" id="{7E50D48A-B9C4-4FB0-9E59-EF398CFE0AD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55969" y="6062141"/>
            <a:ext cx="310355" cy="310355"/>
          </a:xfrm>
          <a:prstGeom prst="rect">
            <a:avLst/>
          </a:prstGeom>
        </p:spPr>
      </p:pic>
      <p:pic>
        <p:nvPicPr>
          <p:cNvPr id="192" name="Graphic 191" descr="Close">
            <a:extLst>
              <a:ext uri="{FF2B5EF4-FFF2-40B4-BE49-F238E27FC236}">
                <a16:creationId xmlns:a16="http://schemas.microsoft.com/office/drawing/2014/main" id="{95563931-5E67-4834-8A58-8808B44836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35055" y="6175577"/>
            <a:ext cx="214456" cy="214456"/>
          </a:xfrm>
          <a:prstGeom prst="rect">
            <a:avLst/>
          </a:prstGeom>
        </p:spPr>
      </p:pic>
      <p:pic>
        <p:nvPicPr>
          <p:cNvPr id="193" name="Graphic 192" descr="Close">
            <a:extLst>
              <a:ext uri="{FF2B5EF4-FFF2-40B4-BE49-F238E27FC236}">
                <a16:creationId xmlns:a16="http://schemas.microsoft.com/office/drawing/2014/main" id="{5BE25BE4-B667-44EC-AF69-FEFEE08470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015903" y="6186025"/>
            <a:ext cx="214456" cy="214456"/>
          </a:xfrm>
          <a:prstGeom prst="rect">
            <a:avLst/>
          </a:prstGeom>
        </p:spPr>
      </p:pic>
      <p:pic>
        <p:nvPicPr>
          <p:cNvPr id="194" name="Graphic 193" descr="Close">
            <a:extLst>
              <a:ext uri="{FF2B5EF4-FFF2-40B4-BE49-F238E27FC236}">
                <a16:creationId xmlns:a16="http://schemas.microsoft.com/office/drawing/2014/main" id="{FE660A78-217E-4294-BB64-2261C081777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25263" y="6191285"/>
            <a:ext cx="214456" cy="214456"/>
          </a:xfrm>
          <a:prstGeom prst="rect">
            <a:avLst/>
          </a:prstGeom>
        </p:spPr>
      </p:pic>
      <p:pic>
        <p:nvPicPr>
          <p:cNvPr id="195" name="Graphic 194" descr="Close">
            <a:extLst>
              <a:ext uri="{FF2B5EF4-FFF2-40B4-BE49-F238E27FC236}">
                <a16:creationId xmlns:a16="http://schemas.microsoft.com/office/drawing/2014/main" id="{5FF7CDDF-2DBF-418C-BA1A-751144BD0B8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28565" y="6196080"/>
            <a:ext cx="214456" cy="214456"/>
          </a:xfrm>
          <a:prstGeom prst="rect">
            <a:avLst/>
          </a:prstGeom>
        </p:spPr>
      </p:pic>
      <p:pic>
        <p:nvPicPr>
          <p:cNvPr id="196" name="Graphic 195" descr="Close">
            <a:extLst>
              <a:ext uri="{FF2B5EF4-FFF2-40B4-BE49-F238E27FC236}">
                <a16:creationId xmlns:a16="http://schemas.microsoft.com/office/drawing/2014/main" id="{1A23512F-7BFE-49EE-A344-FF88337325A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734660" y="6150502"/>
            <a:ext cx="214456" cy="214456"/>
          </a:xfrm>
          <a:prstGeom prst="rect">
            <a:avLst/>
          </a:prstGeom>
        </p:spPr>
      </p:pic>
      <p:pic>
        <p:nvPicPr>
          <p:cNvPr id="197" name="Graphic 196" descr="Close">
            <a:extLst>
              <a:ext uri="{FF2B5EF4-FFF2-40B4-BE49-F238E27FC236}">
                <a16:creationId xmlns:a16="http://schemas.microsoft.com/office/drawing/2014/main" id="{23CCBB82-5341-4F31-B792-5C145417EE5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465583" y="6179059"/>
            <a:ext cx="214456" cy="214456"/>
          </a:xfrm>
          <a:prstGeom prst="rect">
            <a:avLst/>
          </a:prstGeom>
        </p:spPr>
      </p:pic>
      <p:pic>
        <p:nvPicPr>
          <p:cNvPr id="198" name="Graphic 197" descr="Close">
            <a:extLst>
              <a:ext uri="{FF2B5EF4-FFF2-40B4-BE49-F238E27FC236}">
                <a16:creationId xmlns:a16="http://schemas.microsoft.com/office/drawing/2014/main" id="{926BF534-5CB5-4994-88AF-9826F84EF55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483882" y="6144043"/>
            <a:ext cx="214456" cy="214456"/>
          </a:xfrm>
          <a:prstGeom prst="rect">
            <a:avLst/>
          </a:prstGeom>
        </p:spPr>
      </p:pic>
      <p:pic>
        <p:nvPicPr>
          <p:cNvPr id="199" name="Graphic 198" descr="Close">
            <a:extLst>
              <a:ext uri="{FF2B5EF4-FFF2-40B4-BE49-F238E27FC236}">
                <a16:creationId xmlns:a16="http://schemas.microsoft.com/office/drawing/2014/main" id="{29103C52-16C4-4840-BD3E-D0E96DFF62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78624" y="6148838"/>
            <a:ext cx="214456" cy="214456"/>
          </a:xfrm>
          <a:prstGeom prst="rect">
            <a:avLst/>
          </a:prstGeom>
        </p:spPr>
      </p:pic>
      <p:pic>
        <p:nvPicPr>
          <p:cNvPr id="200" name="Graphic 199" descr="Close">
            <a:extLst>
              <a:ext uri="{FF2B5EF4-FFF2-40B4-BE49-F238E27FC236}">
                <a16:creationId xmlns:a16="http://schemas.microsoft.com/office/drawing/2014/main" id="{EAB2199D-C06B-474F-8EB3-1FB0AA374F4A}"/>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98493" y="6149781"/>
            <a:ext cx="214456" cy="214456"/>
          </a:xfrm>
          <a:prstGeom prst="rect">
            <a:avLst/>
          </a:prstGeom>
        </p:spPr>
      </p:pic>
    </p:spTree>
    <p:extLst>
      <p:ext uri="{BB962C8B-B14F-4D97-AF65-F5344CB8AC3E}">
        <p14:creationId xmlns:p14="http://schemas.microsoft.com/office/powerpoint/2010/main" val="1654831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USP</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10</a:t>
            </a:r>
          </a:p>
        </p:txBody>
      </p:sp>
    </p:spTree>
    <p:extLst>
      <p:ext uri="{BB962C8B-B14F-4D97-AF65-F5344CB8AC3E}">
        <p14:creationId xmlns:p14="http://schemas.microsoft.com/office/powerpoint/2010/main" val="21117424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5258"/>
            <a:ext cx="3131916" cy="1325563"/>
          </a:xfrm>
        </p:spPr>
        <p:txBody>
          <a:bodyPr>
            <a:normAutofit/>
          </a:bodyPr>
          <a:lstStyle/>
          <a:p>
            <a:r>
              <a:rPr lang="en-US" sz="5400" b="1" dirty="0">
                <a:solidFill>
                  <a:srgbClr val="006600"/>
                </a:solidFill>
                <a:latin typeface="Achilles Expanded" pitchFamily="2" charset="0"/>
              </a:rPr>
              <a:t>Agenda</a:t>
            </a:r>
          </a:p>
        </p:txBody>
      </p:sp>
      <p:sp>
        <p:nvSpPr>
          <p:cNvPr id="4" name="TextBox 3">
            <a:extLst>
              <a:ext uri="{FF2B5EF4-FFF2-40B4-BE49-F238E27FC236}">
                <a16:creationId xmlns:a16="http://schemas.microsoft.com/office/drawing/2014/main" id="{647E255C-07AE-4C14-A268-B0292CBE922A}"/>
              </a:ext>
            </a:extLst>
          </p:cNvPr>
          <p:cNvSpPr txBox="1"/>
          <p:nvPr/>
        </p:nvSpPr>
        <p:spPr>
          <a:xfrm>
            <a:off x="520856" y="1064870"/>
            <a:ext cx="10983410" cy="338554"/>
          </a:xfrm>
          <a:prstGeom prst="rect">
            <a:avLst/>
          </a:prstGeom>
          <a:noFill/>
        </p:spPr>
        <p:txBody>
          <a:bodyPr wrap="square" rtlCol="0">
            <a:spAutoFit/>
          </a:bodyPr>
          <a:lstStyle/>
          <a:p>
            <a:r>
              <a:rPr lang="en-US" sz="1600" dirty="0">
                <a:latin typeface="Montserrat" panose="00000500000000000000" pitchFamily="50" charset="0"/>
              </a:rPr>
              <a:t>Presentation is scheduled for 45 minutes with a 15-minute period thereafter for questions.</a:t>
            </a:r>
          </a:p>
        </p:txBody>
      </p:sp>
      <p:grpSp>
        <p:nvGrpSpPr>
          <p:cNvPr id="12" name="Group 11">
            <a:extLst>
              <a:ext uri="{FF2B5EF4-FFF2-40B4-BE49-F238E27FC236}">
                <a16:creationId xmlns:a16="http://schemas.microsoft.com/office/drawing/2014/main" id="{F1CE89FD-0A3A-4158-96D0-938190CE77CE}"/>
              </a:ext>
            </a:extLst>
          </p:cNvPr>
          <p:cNvGrpSpPr/>
          <p:nvPr/>
        </p:nvGrpSpPr>
        <p:grpSpPr>
          <a:xfrm>
            <a:off x="541986" y="2023449"/>
            <a:ext cx="592060" cy="586570"/>
            <a:chOff x="643586" y="1718649"/>
            <a:chExt cx="592060" cy="586570"/>
          </a:xfrm>
        </p:grpSpPr>
        <p:sp>
          <p:nvSpPr>
            <p:cNvPr id="5" name="Rectangle 4">
              <a:extLst>
                <a:ext uri="{FF2B5EF4-FFF2-40B4-BE49-F238E27FC236}">
                  <a16:creationId xmlns:a16="http://schemas.microsoft.com/office/drawing/2014/main" id="{22779DD9-9789-4AFC-A980-2681389CC2C2}"/>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B3F1447-AD6F-4BBF-8796-B9B93D1371E6}"/>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39AD8D77-91D5-45F8-9F66-3403BD272C77}"/>
              </a:ext>
            </a:extLst>
          </p:cNvPr>
          <p:cNvPicPr>
            <a:picLocks noChangeAspect="1"/>
          </p:cNvPicPr>
          <p:nvPr/>
        </p:nvPicPr>
        <p:blipFill rotWithShape="1">
          <a:blip r:embed="rId5">
            <a:extLst>
              <a:ext uri="{28A0092B-C50C-407E-A947-70E740481C1C}">
                <a14:useLocalDpi xmlns:a14="http://schemas.microsoft.com/office/drawing/2010/main" val="0"/>
              </a:ext>
            </a:extLst>
          </a:blip>
          <a:srcRect l="7869" t="35400" r="5815" b="33847"/>
          <a:stretch/>
        </p:blipFill>
        <p:spPr>
          <a:xfrm>
            <a:off x="572516" y="2179509"/>
            <a:ext cx="544598" cy="274449"/>
          </a:xfrm>
          <a:prstGeom prst="rect">
            <a:avLst/>
          </a:prstGeom>
        </p:spPr>
      </p:pic>
      <p:sp>
        <p:nvSpPr>
          <p:cNvPr id="8" name="TextBox 7">
            <a:extLst>
              <a:ext uri="{FF2B5EF4-FFF2-40B4-BE49-F238E27FC236}">
                <a16:creationId xmlns:a16="http://schemas.microsoft.com/office/drawing/2014/main" id="{67BC5B86-2E62-4B60-90E7-2A9D45C0991A}"/>
              </a:ext>
            </a:extLst>
          </p:cNvPr>
          <p:cNvSpPr txBox="1"/>
          <p:nvPr/>
        </p:nvSpPr>
        <p:spPr>
          <a:xfrm>
            <a:off x="1254064" y="1817804"/>
            <a:ext cx="1577138" cy="338554"/>
          </a:xfrm>
          <a:prstGeom prst="rect">
            <a:avLst/>
          </a:prstGeom>
          <a:noFill/>
        </p:spPr>
        <p:txBody>
          <a:bodyPr wrap="square" rtlCol="0">
            <a:spAutoFit/>
          </a:bodyPr>
          <a:lstStyle/>
          <a:p>
            <a:r>
              <a:rPr lang="en-US" sz="1600" b="1" dirty="0">
                <a:latin typeface="Montserrat" panose="00000500000000000000" pitchFamily="50" charset="0"/>
              </a:rPr>
              <a:t>Introduction</a:t>
            </a:r>
          </a:p>
        </p:txBody>
      </p:sp>
      <p:sp>
        <p:nvSpPr>
          <p:cNvPr id="9" name="TextBox 8">
            <a:extLst>
              <a:ext uri="{FF2B5EF4-FFF2-40B4-BE49-F238E27FC236}">
                <a16:creationId xmlns:a16="http://schemas.microsoft.com/office/drawing/2014/main" id="{67FBF002-463F-4C5D-9F02-FD769E5F84AE}"/>
              </a:ext>
            </a:extLst>
          </p:cNvPr>
          <p:cNvSpPr txBox="1"/>
          <p:nvPr/>
        </p:nvSpPr>
        <p:spPr>
          <a:xfrm>
            <a:off x="1244396" y="2080360"/>
            <a:ext cx="2738324"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6600"/>
                </a:solidFill>
                <a:latin typeface="Montserrat" panose="00000500000000000000" pitchFamily="50" charset="0"/>
              </a:rPr>
              <a:t>What is Agarthea</a:t>
            </a:r>
          </a:p>
          <a:p>
            <a:pPr marL="285750" indent="-285750">
              <a:buFont typeface="Arial" panose="020B0604020202020204" pitchFamily="34" charset="0"/>
              <a:buChar char="•"/>
            </a:pPr>
            <a:r>
              <a:rPr lang="en-US" sz="1400" dirty="0">
                <a:solidFill>
                  <a:srgbClr val="006600"/>
                </a:solidFill>
                <a:latin typeface="Montserrat" panose="00000500000000000000" pitchFamily="50" charset="0"/>
              </a:rPr>
              <a:t>What is Agartheum</a:t>
            </a:r>
          </a:p>
        </p:txBody>
      </p:sp>
      <p:grpSp>
        <p:nvGrpSpPr>
          <p:cNvPr id="13" name="Group 12">
            <a:extLst>
              <a:ext uri="{FF2B5EF4-FFF2-40B4-BE49-F238E27FC236}">
                <a16:creationId xmlns:a16="http://schemas.microsoft.com/office/drawing/2014/main" id="{C55E04D7-366C-42B3-9CA7-D5DBA092D8BC}"/>
              </a:ext>
            </a:extLst>
          </p:cNvPr>
          <p:cNvGrpSpPr/>
          <p:nvPr/>
        </p:nvGrpSpPr>
        <p:grpSpPr>
          <a:xfrm>
            <a:off x="548785" y="3157188"/>
            <a:ext cx="592060" cy="586570"/>
            <a:chOff x="643586" y="1718649"/>
            <a:chExt cx="592060" cy="586570"/>
          </a:xfrm>
        </p:grpSpPr>
        <p:sp>
          <p:nvSpPr>
            <p:cNvPr id="14" name="Rectangle 13">
              <a:extLst>
                <a:ext uri="{FF2B5EF4-FFF2-40B4-BE49-F238E27FC236}">
                  <a16:creationId xmlns:a16="http://schemas.microsoft.com/office/drawing/2014/main" id="{707F9E86-4854-4BF8-AF5F-4A47B95967B0}"/>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287E67B9-9D00-46CB-B876-CAC545A36D5B}"/>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a:extLst>
              <a:ext uri="{FF2B5EF4-FFF2-40B4-BE49-F238E27FC236}">
                <a16:creationId xmlns:a16="http://schemas.microsoft.com/office/drawing/2014/main" id="{2F33FFC7-29A5-479E-A8EE-4AAA529FF644}"/>
              </a:ext>
            </a:extLst>
          </p:cNvPr>
          <p:cNvPicPr>
            <a:picLocks noChangeAspect="1"/>
          </p:cNvPicPr>
          <p:nvPr/>
        </p:nvPicPr>
        <p:blipFill rotWithShape="1">
          <a:blip r:embed="rId6">
            <a:extLst>
              <a:ext uri="{28A0092B-C50C-407E-A947-70E740481C1C}">
                <a14:useLocalDpi xmlns:a14="http://schemas.microsoft.com/office/drawing/2010/main" val="0"/>
              </a:ext>
            </a:extLst>
          </a:blip>
          <a:srcRect l="29103" t="28596" r="27778" b="28622"/>
          <a:stretch/>
        </p:blipFill>
        <p:spPr>
          <a:xfrm>
            <a:off x="621112" y="3243072"/>
            <a:ext cx="419363" cy="416081"/>
          </a:xfrm>
          <a:prstGeom prst="rect">
            <a:avLst/>
          </a:prstGeom>
        </p:spPr>
      </p:pic>
      <p:sp>
        <p:nvSpPr>
          <p:cNvPr id="18" name="TextBox 17">
            <a:extLst>
              <a:ext uri="{FF2B5EF4-FFF2-40B4-BE49-F238E27FC236}">
                <a16:creationId xmlns:a16="http://schemas.microsoft.com/office/drawing/2014/main" id="{CCE897B1-C283-4103-BC38-407F85DE8D7C}"/>
              </a:ext>
            </a:extLst>
          </p:cNvPr>
          <p:cNvSpPr txBox="1"/>
          <p:nvPr/>
        </p:nvSpPr>
        <p:spPr>
          <a:xfrm>
            <a:off x="1295588" y="3155381"/>
            <a:ext cx="1577138" cy="584775"/>
          </a:xfrm>
          <a:prstGeom prst="rect">
            <a:avLst/>
          </a:prstGeom>
          <a:noFill/>
        </p:spPr>
        <p:txBody>
          <a:bodyPr wrap="square" rtlCol="0">
            <a:spAutoFit/>
          </a:bodyPr>
          <a:lstStyle/>
          <a:p>
            <a:r>
              <a:rPr lang="en-US" sz="1600" b="1" dirty="0">
                <a:latin typeface="Montserrat" panose="00000500000000000000" pitchFamily="50" charset="0"/>
              </a:rPr>
              <a:t>Problems &amp; Solutions</a:t>
            </a:r>
          </a:p>
        </p:txBody>
      </p:sp>
      <p:grpSp>
        <p:nvGrpSpPr>
          <p:cNvPr id="20" name="Group 19">
            <a:extLst>
              <a:ext uri="{FF2B5EF4-FFF2-40B4-BE49-F238E27FC236}">
                <a16:creationId xmlns:a16="http://schemas.microsoft.com/office/drawing/2014/main" id="{E58E2411-B451-482B-A826-FBA338BBCEEA}"/>
              </a:ext>
            </a:extLst>
          </p:cNvPr>
          <p:cNvGrpSpPr/>
          <p:nvPr/>
        </p:nvGrpSpPr>
        <p:grpSpPr>
          <a:xfrm>
            <a:off x="541986" y="4520602"/>
            <a:ext cx="592060" cy="586570"/>
            <a:chOff x="643586" y="1718649"/>
            <a:chExt cx="592060" cy="586570"/>
          </a:xfrm>
        </p:grpSpPr>
        <p:sp>
          <p:nvSpPr>
            <p:cNvPr id="21" name="Rectangle 20">
              <a:extLst>
                <a:ext uri="{FF2B5EF4-FFF2-40B4-BE49-F238E27FC236}">
                  <a16:creationId xmlns:a16="http://schemas.microsoft.com/office/drawing/2014/main" id="{004414A8-CFAF-4C1F-AD7E-7985EB11E0AD}"/>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B06FC784-BB4D-4A5F-8591-8CE3264D93DD}"/>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D2C00171-D973-4616-86B4-F894617AFAA5}"/>
              </a:ext>
            </a:extLst>
          </p:cNvPr>
          <p:cNvSpPr txBox="1"/>
          <p:nvPr/>
        </p:nvSpPr>
        <p:spPr>
          <a:xfrm>
            <a:off x="1265604" y="4623934"/>
            <a:ext cx="2411731" cy="338554"/>
          </a:xfrm>
          <a:prstGeom prst="rect">
            <a:avLst/>
          </a:prstGeom>
          <a:noFill/>
        </p:spPr>
        <p:txBody>
          <a:bodyPr wrap="square" rtlCol="0">
            <a:spAutoFit/>
          </a:bodyPr>
          <a:lstStyle/>
          <a:p>
            <a:r>
              <a:rPr lang="en-US" sz="1600" b="1" dirty="0">
                <a:latin typeface="Montserrat" panose="00000500000000000000" pitchFamily="50" charset="0"/>
              </a:rPr>
              <a:t>Founders Statement</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555376"/>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491D14BE-2786-4B6B-A182-85AEC2534388}"/>
              </a:ext>
            </a:extLst>
          </p:cNvPr>
          <p:cNvGrpSpPr/>
          <p:nvPr/>
        </p:nvGrpSpPr>
        <p:grpSpPr>
          <a:xfrm>
            <a:off x="3846678" y="1978759"/>
            <a:ext cx="592060" cy="586570"/>
            <a:chOff x="643586" y="1718649"/>
            <a:chExt cx="592060" cy="586570"/>
          </a:xfrm>
        </p:grpSpPr>
        <p:sp>
          <p:nvSpPr>
            <p:cNvPr id="30" name="Rectangle 29">
              <a:extLst>
                <a:ext uri="{FF2B5EF4-FFF2-40B4-BE49-F238E27FC236}">
                  <a16:creationId xmlns:a16="http://schemas.microsoft.com/office/drawing/2014/main" id="{6B63E949-49D1-4F38-A639-6BFEB6015F14}"/>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FF1A305-8571-4FC6-AE34-2F13C8B4C174}"/>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a:extLst>
              <a:ext uri="{FF2B5EF4-FFF2-40B4-BE49-F238E27FC236}">
                <a16:creationId xmlns:a16="http://schemas.microsoft.com/office/drawing/2014/main" id="{EDF1B436-27B8-4BA1-A604-F4CE0939A285}"/>
              </a:ext>
            </a:extLst>
          </p:cNvPr>
          <p:cNvSpPr txBox="1"/>
          <p:nvPr/>
        </p:nvSpPr>
        <p:spPr>
          <a:xfrm>
            <a:off x="4630523" y="2102767"/>
            <a:ext cx="1637502" cy="584775"/>
          </a:xfrm>
          <a:prstGeom prst="rect">
            <a:avLst/>
          </a:prstGeom>
          <a:noFill/>
        </p:spPr>
        <p:txBody>
          <a:bodyPr wrap="square" rtlCol="0">
            <a:spAutoFit/>
          </a:bodyPr>
          <a:lstStyle/>
          <a:p>
            <a:r>
              <a:rPr lang="en-US" sz="1600" b="1" dirty="0">
                <a:latin typeface="Montserrat" panose="00000500000000000000" pitchFamily="50" charset="0"/>
              </a:rPr>
              <a:t>How does it all work</a:t>
            </a:r>
          </a:p>
        </p:txBody>
      </p:sp>
      <p:pic>
        <p:nvPicPr>
          <p:cNvPr id="34" name="Picture 33">
            <a:extLst>
              <a:ext uri="{FF2B5EF4-FFF2-40B4-BE49-F238E27FC236}">
                <a16:creationId xmlns:a16="http://schemas.microsoft.com/office/drawing/2014/main" id="{97338823-DF74-4314-A1BD-C968D305A730}"/>
              </a:ext>
            </a:extLst>
          </p:cNvPr>
          <p:cNvPicPr>
            <a:picLocks noChangeAspect="1"/>
          </p:cNvPicPr>
          <p:nvPr/>
        </p:nvPicPr>
        <p:blipFill rotWithShape="1">
          <a:blip r:embed="rId7">
            <a:extLst>
              <a:ext uri="{28A0092B-C50C-407E-A947-70E740481C1C}">
                <a14:useLocalDpi xmlns:a14="http://schemas.microsoft.com/office/drawing/2010/main" val="0"/>
              </a:ext>
            </a:extLst>
          </a:blip>
          <a:srcRect l="29103" t="31040" r="27334" b="30491"/>
          <a:stretch/>
        </p:blipFill>
        <p:spPr>
          <a:xfrm>
            <a:off x="3881354" y="2007283"/>
            <a:ext cx="540452" cy="477251"/>
          </a:xfrm>
          <a:prstGeom prst="rect">
            <a:avLst/>
          </a:prstGeom>
        </p:spPr>
      </p:pic>
      <p:cxnSp>
        <p:nvCxnSpPr>
          <p:cNvPr id="38" name="Straight Connector 37">
            <a:extLst>
              <a:ext uri="{FF2B5EF4-FFF2-40B4-BE49-F238E27FC236}">
                <a16:creationId xmlns:a16="http://schemas.microsoft.com/office/drawing/2014/main" id="{44A648ED-A62C-4F4E-A1EA-568B79E438C1}"/>
              </a:ext>
            </a:extLst>
          </p:cNvPr>
          <p:cNvCxnSpPr>
            <a:cxnSpLocks/>
          </p:cNvCxnSpPr>
          <p:nvPr/>
        </p:nvCxnSpPr>
        <p:spPr>
          <a:xfrm flipH="1">
            <a:off x="408447" y="2901381"/>
            <a:ext cx="10994219" cy="0"/>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CC6D3B8-EB53-4C2E-8E9C-7E3F30996E1E}"/>
              </a:ext>
            </a:extLst>
          </p:cNvPr>
          <p:cNvCxnSpPr>
            <a:cxnSpLocks/>
          </p:cNvCxnSpPr>
          <p:nvPr/>
        </p:nvCxnSpPr>
        <p:spPr>
          <a:xfrm flipH="1">
            <a:off x="428767" y="4057081"/>
            <a:ext cx="10994219" cy="0"/>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123EF60-58D7-451E-B6D4-830BED331773}"/>
              </a:ext>
            </a:extLst>
          </p:cNvPr>
          <p:cNvCxnSpPr>
            <a:cxnSpLocks/>
          </p:cNvCxnSpPr>
          <p:nvPr/>
        </p:nvCxnSpPr>
        <p:spPr>
          <a:xfrm flipH="1">
            <a:off x="428767" y="5372776"/>
            <a:ext cx="10994219" cy="0"/>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5A4A954-413C-4183-A126-E323055DFC2C}"/>
              </a:ext>
            </a:extLst>
          </p:cNvPr>
          <p:cNvCxnSpPr>
            <a:cxnSpLocks/>
          </p:cNvCxnSpPr>
          <p:nvPr/>
        </p:nvCxnSpPr>
        <p:spPr>
          <a:xfrm flipV="1">
            <a:off x="3642946" y="1817805"/>
            <a:ext cx="0" cy="4694755"/>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B84B2A0F-22DB-49E2-8425-04C2C0185E9C}"/>
              </a:ext>
            </a:extLst>
          </p:cNvPr>
          <p:cNvGrpSpPr/>
          <p:nvPr/>
        </p:nvGrpSpPr>
        <p:grpSpPr>
          <a:xfrm>
            <a:off x="3908591" y="4360264"/>
            <a:ext cx="592060" cy="586570"/>
            <a:chOff x="643586" y="1718649"/>
            <a:chExt cx="592060" cy="586570"/>
          </a:xfrm>
        </p:grpSpPr>
        <p:sp>
          <p:nvSpPr>
            <p:cNvPr id="50" name="Rectangle 49">
              <a:extLst>
                <a:ext uri="{FF2B5EF4-FFF2-40B4-BE49-F238E27FC236}">
                  <a16:creationId xmlns:a16="http://schemas.microsoft.com/office/drawing/2014/main" id="{4233F6A3-E726-4A4A-A7F5-26862D22F307}"/>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15E0BA84-67D0-4A33-9131-89FA665EFC0A}"/>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Picture 52">
            <a:extLst>
              <a:ext uri="{FF2B5EF4-FFF2-40B4-BE49-F238E27FC236}">
                <a16:creationId xmlns:a16="http://schemas.microsoft.com/office/drawing/2014/main" id="{00053268-8AEA-4EAB-8154-FC12C1148EBC}"/>
              </a:ext>
            </a:extLst>
          </p:cNvPr>
          <p:cNvPicPr>
            <a:picLocks noChangeAspect="1"/>
          </p:cNvPicPr>
          <p:nvPr/>
        </p:nvPicPr>
        <p:blipFill rotWithShape="1">
          <a:blip r:embed="rId8">
            <a:extLst>
              <a:ext uri="{28A0092B-C50C-407E-A947-70E740481C1C}">
                <a14:useLocalDpi xmlns:a14="http://schemas.microsoft.com/office/drawing/2010/main" val="0"/>
              </a:ext>
            </a:extLst>
          </a:blip>
          <a:srcRect l="29274" t="28979" r="27334" b="28867"/>
          <a:stretch/>
        </p:blipFill>
        <p:spPr>
          <a:xfrm>
            <a:off x="4016945" y="4487834"/>
            <a:ext cx="384312" cy="373334"/>
          </a:xfrm>
          <a:prstGeom prst="rect">
            <a:avLst/>
          </a:prstGeom>
        </p:spPr>
      </p:pic>
      <p:sp>
        <p:nvSpPr>
          <p:cNvPr id="54" name="TextBox 53">
            <a:extLst>
              <a:ext uri="{FF2B5EF4-FFF2-40B4-BE49-F238E27FC236}">
                <a16:creationId xmlns:a16="http://schemas.microsoft.com/office/drawing/2014/main" id="{567FECDE-1AA8-48FD-B3DB-B6B96B460AD6}"/>
              </a:ext>
            </a:extLst>
          </p:cNvPr>
          <p:cNvSpPr txBox="1"/>
          <p:nvPr/>
        </p:nvSpPr>
        <p:spPr>
          <a:xfrm>
            <a:off x="4620669" y="4474998"/>
            <a:ext cx="832096" cy="338554"/>
          </a:xfrm>
          <a:prstGeom prst="rect">
            <a:avLst/>
          </a:prstGeom>
          <a:noFill/>
        </p:spPr>
        <p:txBody>
          <a:bodyPr wrap="square" rtlCol="0">
            <a:spAutoFit/>
          </a:bodyPr>
          <a:lstStyle/>
          <a:p>
            <a:r>
              <a:rPr lang="en-US" sz="1600" b="1" dirty="0">
                <a:latin typeface="Montserrat" panose="00000500000000000000" pitchFamily="50" charset="0"/>
              </a:rPr>
              <a:t>USPs</a:t>
            </a:r>
          </a:p>
        </p:txBody>
      </p:sp>
      <p:grpSp>
        <p:nvGrpSpPr>
          <p:cNvPr id="55" name="Group 54">
            <a:extLst>
              <a:ext uri="{FF2B5EF4-FFF2-40B4-BE49-F238E27FC236}">
                <a16:creationId xmlns:a16="http://schemas.microsoft.com/office/drawing/2014/main" id="{857DE626-DDE2-4DBD-B2D2-231EA32A17DD}"/>
              </a:ext>
            </a:extLst>
          </p:cNvPr>
          <p:cNvGrpSpPr/>
          <p:nvPr/>
        </p:nvGrpSpPr>
        <p:grpSpPr>
          <a:xfrm>
            <a:off x="3843397" y="5630785"/>
            <a:ext cx="592060" cy="586570"/>
            <a:chOff x="643586" y="1718649"/>
            <a:chExt cx="592060" cy="586570"/>
          </a:xfrm>
        </p:grpSpPr>
        <p:sp>
          <p:nvSpPr>
            <p:cNvPr id="56" name="Rectangle 55">
              <a:extLst>
                <a:ext uri="{FF2B5EF4-FFF2-40B4-BE49-F238E27FC236}">
                  <a16:creationId xmlns:a16="http://schemas.microsoft.com/office/drawing/2014/main" id="{5D33AFE8-DB35-46AA-ADAA-8A8F29CFE1B8}"/>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14BA26E0-EE15-4E6F-A857-B4C0CB6FF2EE}"/>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774BFC5C-40C8-456E-A7BE-C3A3265F146C}"/>
              </a:ext>
            </a:extLst>
          </p:cNvPr>
          <p:cNvGrpSpPr/>
          <p:nvPr/>
        </p:nvGrpSpPr>
        <p:grpSpPr>
          <a:xfrm>
            <a:off x="6628278" y="4472718"/>
            <a:ext cx="592060" cy="586570"/>
            <a:chOff x="643586" y="1718649"/>
            <a:chExt cx="592060" cy="586570"/>
          </a:xfrm>
        </p:grpSpPr>
        <p:sp>
          <p:nvSpPr>
            <p:cNvPr id="59" name="Rectangle 58">
              <a:extLst>
                <a:ext uri="{FF2B5EF4-FFF2-40B4-BE49-F238E27FC236}">
                  <a16:creationId xmlns:a16="http://schemas.microsoft.com/office/drawing/2014/main" id="{AB6B7389-6494-49E7-A7F4-A5EDED023BF7}"/>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1386E7B5-5860-4656-8A27-B6C605A66C94}"/>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2" name="Picture 61">
            <a:extLst>
              <a:ext uri="{FF2B5EF4-FFF2-40B4-BE49-F238E27FC236}">
                <a16:creationId xmlns:a16="http://schemas.microsoft.com/office/drawing/2014/main" id="{F7C9D032-4B01-4970-B9DC-4F5CDAEE049E}"/>
              </a:ext>
            </a:extLst>
          </p:cNvPr>
          <p:cNvPicPr>
            <a:picLocks noChangeAspect="1"/>
          </p:cNvPicPr>
          <p:nvPr/>
        </p:nvPicPr>
        <p:blipFill rotWithShape="1">
          <a:blip r:embed="rId9">
            <a:extLst>
              <a:ext uri="{28A0092B-C50C-407E-A947-70E740481C1C}">
                <a14:useLocalDpi xmlns:a14="http://schemas.microsoft.com/office/drawing/2010/main" val="0"/>
              </a:ext>
            </a:extLst>
          </a:blip>
          <a:srcRect l="30227" t="32705" r="30227" b="30491"/>
          <a:stretch/>
        </p:blipFill>
        <p:spPr>
          <a:xfrm>
            <a:off x="3881676" y="5686030"/>
            <a:ext cx="482631" cy="449172"/>
          </a:xfrm>
          <a:prstGeom prst="rect">
            <a:avLst/>
          </a:prstGeom>
        </p:spPr>
      </p:pic>
      <p:sp>
        <p:nvSpPr>
          <p:cNvPr id="63" name="TextBox 62">
            <a:extLst>
              <a:ext uri="{FF2B5EF4-FFF2-40B4-BE49-F238E27FC236}">
                <a16:creationId xmlns:a16="http://schemas.microsoft.com/office/drawing/2014/main" id="{213CC838-D213-45E4-ABA5-203989FC03DB}"/>
              </a:ext>
            </a:extLst>
          </p:cNvPr>
          <p:cNvSpPr txBox="1"/>
          <p:nvPr/>
        </p:nvSpPr>
        <p:spPr>
          <a:xfrm>
            <a:off x="4563224" y="5475267"/>
            <a:ext cx="1713378" cy="338554"/>
          </a:xfrm>
          <a:prstGeom prst="rect">
            <a:avLst/>
          </a:prstGeom>
          <a:noFill/>
        </p:spPr>
        <p:txBody>
          <a:bodyPr wrap="square" rtlCol="0">
            <a:spAutoFit/>
          </a:bodyPr>
          <a:lstStyle/>
          <a:p>
            <a:r>
              <a:rPr lang="en-US" sz="1600" b="1" dirty="0">
                <a:latin typeface="Montserrat" panose="00000500000000000000" pitchFamily="50" charset="0"/>
              </a:rPr>
              <a:t>How we help :</a:t>
            </a:r>
          </a:p>
        </p:txBody>
      </p:sp>
      <p:sp>
        <p:nvSpPr>
          <p:cNvPr id="64" name="TextBox 63">
            <a:extLst>
              <a:ext uri="{FF2B5EF4-FFF2-40B4-BE49-F238E27FC236}">
                <a16:creationId xmlns:a16="http://schemas.microsoft.com/office/drawing/2014/main" id="{90272C1E-583D-45B6-8C08-8DE0B68FDB99}"/>
              </a:ext>
            </a:extLst>
          </p:cNvPr>
          <p:cNvSpPr txBox="1"/>
          <p:nvPr/>
        </p:nvSpPr>
        <p:spPr>
          <a:xfrm>
            <a:off x="4603451" y="5752157"/>
            <a:ext cx="2738324"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006600"/>
                </a:solidFill>
                <a:latin typeface="Montserrat" panose="00000500000000000000" pitchFamily="50" charset="0"/>
              </a:rPr>
              <a:t>Students</a:t>
            </a:r>
          </a:p>
          <a:p>
            <a:pPr marL="285750" indent="-285750">
              <a:buFont typeface="Arial" panose="020B0604020202020204" pitchFamily="34" charset="0"/>
              <a:buChar char="•"/>
            </a:pPr>
            <a:r>
              <a:rPr lang="en-US" sz="1400" dirty="0">
                <a:solidFill>
                  <a:srgbClr val="006600"/>
                </a:solidFill>
                <a:latin typeface="Montserrat" panose="00000500000000000000" pitchFamily="50" charset="0"/>
              </a:rPr>
              <a:t>Universities</a:t>
            </a:r>
          </a:p>
          <a:p>
            <a:pPr marL="285750" indent="-285750">
              <a:buFont typeface="Arial" panose="020B0604020202020204" pitchFamily="34" charset="0"/>
              <a:buChar char="•"/>
            </a:pPr>
            <a:r>
              <a:rPr lang="en-US" sz="1400" dirty="0">
                <a:solidFill>
                  <a:srgbClr val="006600"/>
                </a:solidFill>
                <a:latin typeface="Montserrat" panose="00000500000000000000" pitchFamily="50" charset="0"/>
              </a:rPr>
              <a:t>Businesses</a:t>
            </a:r>
          </a:p>
          <a:p>
            <a:pPr marL="285750" indent="-285750">
              <a:buFont typeface="Arial" panose="020B0604020202020204" pitchFamily="34" charset="0"/>
              <a:buChar char="•"/>
            </a:pPr>
            <a:r>
              <a:rPr lang="en-US" sz="1400" dirty="0">
                <a:solidFill>
                  <a:srgbClr val="006600"/>
                </a:solidFill>
                <a:latin typeface="Montserrat" panose="00000500000000000000" pitchFamily="50" charset="0"/>
              </a:rPr>
              <a:t>Everyone</a:t>
            </a:r>
          </a:p>
        </p:txBody>
      </p:sp>
      <p:sp>
        <p:nvSpPr>
          <p:cNvPr id="65" name="TextBox 64">
            <a:extLst>
              <a:ext uri="{FF2B5EF4-FFF2-40B4-BE49-F238E27FC236}">
                <a16:creationId xmlns:a16="http://schemas.microsoft.com/office/drawing/2014/main" id="{41781687-CF9A-4EBA-AE7F-7CC2AC75FA12}"/>
              </a:ext>
            </a:extLst>
          </p:cNvPr>
          <p:cNvSpPr txBox="1"/>
          <p:nvPr/>
        </p:nvSpPr>
        <p:spPr>
          <a:xfrm>
            <a:off x="7431264" y="4591126"/>
            <a:ext cx="2411731" cy="338554"/>
          </a:xfrm>
          <a:prstGeom prst="rect">
            <a:avLst/>
          </a:prstGeom>
          <a:noFill/>
        </p:spPr>
        <p:txBody>
          <a:bodyPr wrap="square" rtlCol="0">
            <a:spAutoFit/>
          </a:bodyPr>
          <a:lstStyle/>
          <a:p>
            <a:r>
              <a:rPr lang="en-US" sz="1600" b="1" dirty="0">
                <a:latin typeface="Montserrat" panose="00000500000000000000" pitchFamily="50" charset="0"/>
              </a:rPr>
              <a:t>Partnerships</a:t>
            </a:r>
          </a:p>
        </p:txBody>
      </p:sp>
      <p:pic>
        <p:nvPicPr>
          <p:cNvPr id="67" name="Picture 66">
            <a:extLst>
              <a:ext uri="{FF2B5EF4-FFF2-40B4-BE49-F238E27FC236}">
                <a16:creationId xmlns:a16="http://schemas.microsoft.com/office/drawing/2014/main" id="{E107D0EF-B1E6-4739-AA17-8D9035EF14EF}"/>
              </a:ext>
            </a:extLst>
          </p:cNvPr>
          <p:cNvPicPr>
            <a:picLocks noChangeAspect="1"/>
          </p:cNvPicPr>
          <p:nvPr/>
        </p:nvPicPr>
        <p:blipFill rotWithShape="1">
          <a:blip r:embed="rId10">
            <a:extLst>
              <a:ext uri="{28A0092B-C50C-407E-A947-70E740481C1C}">
                <a14:useLocalDpi xmlns:a14="http://schemas.microsoft.com/office/drawing/2010/main" val="0"/>
              </a:ext>
            </a:extLst>
          </a:blip>
          <a:srcRect l="31500" t="38833" r="30977" b="36830"/>
          <a:stretch/>
        </p:blipFill>
        <p:spPr>
          <a:xfrm>
            <a:off x="6676766" y="4623816"/>
            <a:ext cx="484944" cy="314524"/>
          </a:xfrm>
          <a:prstGeom prst="rect">
            <a:avLst/>
          </a:prstGeom>
        </p:spPr>
      </p:pic>
      <p:grpSp>
        <p:nvGrpSpPr>
          <p:cNvPr id="68" name="Group 67">
            <a:extLst>
              <a:ext uri="{FF2B5EF4-FFF2-40B4-BE49-F238E27FC236}">
                <a16:creationId xmlns:a16="http://schemas.microsoft.com/office/drawing/2014/main" id="{479CDC28-611C-4212-BF06-E00C9E9BB2F7}"/>
              </a:ext>
            </a:extLst>
          </p:cNvPr>
          <p:cNvGrpSpPr/>
          <p:nvPr/>
        </p:nvGrpSpPr>
        <p:grpSpPr>
          <a:xfrm>
            <a:off x="3928564" y="3155531"/>
            <a:ext cx="592060" cy="586570"/>
            <a:chOff x="643586" y="1718649"/>
            <a:chExt cx="592060" cy="586570"/>
          </a:xfrm>
        </p:grpSpPr>
        <p:sp>
          <p:nvSpPr>
            <p:cNvPr id="69" name="Rectangle 68">
              <a:extLst>
                <a:ext uri="{FF2B5EF4-FFF2-40B4-BE49-F238E27FC236}">
                  <a16:creationId xmlns:a16="http://schemas.microsoft.com/office/drawing/2014/main" id="{230149EA-FD63-471D-85DF-37127AB0D551}"/>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69D20B0F-7111-43F9-9ACD-1EADB414076C}"/>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8BCFF290-3324-42FE-AED1-A819E2C0AF1B}"/>
              </a:ext>
            </a:extLst>
          </p:cNvPr>
          <p:cNvSpPr txBox="1"/>
          <p:nvPr/>
        </p:nvSpPr>
        <p:spPr>
          <a:xfrm>
            <a:off x="4672443" y="3282796"/>
            <a:ext cx="1737330" cy="338554"/>
          </a:xfrm>
          <a:prstGeom prst="rect">
            <a:avLst/>
          </a:prstGeom>
          <a:noFill/>
        </p:spPr>
        <p:txBody>
          <a:bodyPr wrap="square" rtlCol="0">
            <a:spAutoFit/>
          </a:bodyPr>
          <a:lstStyle/>
          <a:p>
            <a:r>
              <a:rPr lang="en-US" sz="1600" b="1" dirty="0">
                <a:latin typeface="Montserrat" panose="00000500000000000000" pitchFamily="50" charset="0"/>
              </a:rPr>
              <a:t>Competitors</a:t>
            </a:r>
          </a:p>
        </p:txBody>
      </p:sp>
      <p:pic>
        <p:nvPicPr>
          <p:cNvPr id="73" name="Picture 72">
            <a:extLst>
              <a:ext uri="{FF2B5EF4-FFF2-40B4-BE49-F238E27FC236}">
                <a16:creationId xmlns:a16="http://schemas.microsoft.com/office/drawing/2014/main" id="{40B6D055-AC06-487C-AD7A-3460A0FD5D9F}"/>
              </a:ext>
            </a:extLst>
          </p:cNvPr>
          <p:cNvPicPr>
            <a:picLocks noChangeAspect="1"/>
          </p:cNvPicPr>
          <p:nvPr/>
        </p:nvPicPr>
        <p:blipFill rotWithShape="1">
          <a:blip r:embed="rId11">
            <a:extLst>
              <a:ext uri="{28A0092B-C50C-407E-A947-70E740481C1C}">
                <a14:useLocalDpi xmlns:a14="http://schemas.microsoft.com/office/drawing/2010/main" val="0"/>
              </a:ext>
            </a:extLst>
          </a:blip>
          <a:srcRect l="32782" t="28979" r="32570" b="27651"/>
          <a:stretch/>
        </p:blipFill>
        <p:spPr>
          <a:xfrm>
            <a:off x="4053307" y="3240196"/>
            <a:ext cx="342574" cy="428810"/>
          </a:xfrm>
          <a:prstGeom prst="rect">
            <a:avLst/>
          </a:prstGeom>
        </p:spPr>
      </p:pic>
      <p:cxnSp>
        <p:nvCxnSpPr>
          <p:cNvPr id="74" name="Straight Connector 73">
            <a:extLst>
              <a:ext uri="{FF2B5EF4-FFF2-40B4-BE49-F238E27FC236}">
                <a16:creationId xmlns:a16="http://schemas.microsoft.com/office/drawing/2014/main" id="{E38369EA-B0A9-4D9C-96E4-7C2E60319FC1}"/>
              </a:ext>
            </a:extLst>
          </p:cNvPr>
          <p:cNvCxnSpPr>
            <a:cxnSpLocks/>
          </p:cNvCxnSpPr>
          <p:nvPr/>
        </p:nvCxnSpPr>
        <p:spPr>
          <a:xfrm flipV="1">
            <a:off x="6332171" y="1827965"/>
            <a:ext cx="0" cy="4694755"/>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49793145-0507-44CB-8E83-D367591272BF}"/>
              </a:ext>
            </a:extLst>
          </p:cNvPr>
          <p:cNvGrpSpPr/>
          <p:nvPr/>
        </p:nvGrpSpPr>
        <p:grpSpPr>
          <a:xfrm>
            <a:off x="6571162" y="2048717"/>
            <a:ext cx="592060" cy="586570"/>
            <a:chOff x="643586" y="1718649"/>
            <a:chExt cx="592060" cy="586570"/>
          </a:xfrm>
        </p:grpSpPr>
        <p:sp>
          <p:nvSpPr>
            <p:cNvPr id="76" name="Rectangle 75">
              <a:extLst>
                <a:ext uri="{FF2B5EF4-FFF2-40B4-BE49-F238E27FC236}">
                  <a16:creationId xmlns:a16="http://schemas.microsoft.com/office/drawing/2014/main" id="{FB298AA3-6694-4C8B-A529-E53E40D44A80}"/>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F32DB52D-580F-43AC-8336-CB775FA1B026}"/>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1AFFA5D9-91C5-4B78-978D-DB83841B35D5}"/>
              </a:ext>
            </a:extLst>
          </p:cNvPr>
          <p:cNvSpPr txBox="1"/>
          <p:nvPr/>
        </p:nvSpPr>
        <p:spPr>
          <a:xfrm>
            <a:off x="7294720" y="2194809"/>
            <a:ext cx="2411731" cy="338554"/>
          </a:xfrm>
          <a:prstGeom prst="rect">
            <a:avLst/>
          </a:prstGeom>
          <a:noFill/>
        </p:spPr>
        <p:txBody>
          <a:bodyPr wrap="square" rtlCol="0">
            <a:spAutoFit/>
          </a:bodyPr>
          <a:lstStyle/>
          <a:p>
            <a:r>
              <a:rPr lang="en-US" sz="1600" b="1" dirty="0">
                <a:latin typeface="Montserrat" panose="00000500000000000000" pitchFamily="50" charset="0"/>
              </a:rPr>
              <a:t>Product</a:t>
            </a:r>
          </a:p>
        </p:txBody>
      </p:sp>
      <p:pic>
        <p:nvPicPr>
          <p:cNvPr id="80" name="Picture 79">
            <a:extLst>
              <a:ext uri="{FF2B5EF4-FFF2-40B4-BE49-F238E27FC236}">
                <a16:creationId xmlns:a16="http://schemas.microsoft.com/office/drawing/2014/main" id="{E4A2FC76-DFDB-4021-B063-9D56CCCD6115}"/>
              </a:ext>
            </a:extLst>
          </p:cNvPr>
          <p:cNvPicPr>
            <a:picLocks noChangeAspect="1"/>
          </p:cNvPicPr>
          <p:nvPr/>
        </p:nvPicPr>
        <p:blipFill rotWithShape="1">
          <a:blip r:embed="rId12">
            <a:extLst>
              <a:ext uri="{28A0092B-C50C-407E-A947-70E740481C1C}">
                <a14:useLocalDpi xmlns:a14="http://schemas.microsoft.com/office/drawing/2010/main" val="0"/>
              </a:ext>
            </a:extLst>
          </a:blip>
          <a:srcRect l="27899" t="30242" r="28926" b="32693"/>
          <a:stretch/>
        </p:blipFill>
        <p:spPr>
          <a:xfrm>
            <a:off x="6642362" y="2120436"/>
            <a:ext cx="442138" cy="379570"/>
          </a:xfrm>
          <a:prstGeom prst="rect">
            <a:avLst/>
          </a:prstGeom>
        </p:spPr>
      </p:pic>
      <p:grpSp>
        <p:nvGrpSpPr>
          <p:cNvPr id="81" name="Group 80">
            <a:extLst>
              <a:ext uri="{FF2B5EF4-FFF2-40B4-BE49-F238E27FC236}">
                <a16:creationId xmlns:a16="http://schemas.microsoft.com/office/drawing/2014/main" id="{30873FBC-2640-4D1F-BEB3-97D3407C1A9D}"/>
              </a:ext>
            </a:extLst>
          </p:cNvPr>
          <p:cNvGrpSpPr/>
          <p:nvPr/>
        </p:nvGrpSpPr>
        <p:grpSpPr>
          <a:xfrm>
            <a:off x="6598127" y="5610917"/>
            <a:ext cx="592060" cy="586570"/>
            <a:chOff x="643586" y="1718649"/>
            <a:chExt cx="592060" cy="586570"/>
          </a:xfrm>
        </p:grpSpPr>
        <p:sp>
          <p:nvSpPr>
            <p:cNvPr id="82" name="Rectangle 81">
              <a:extLst>
                <a:ext uri="{FF2B5EF4-FFF2-40B4-BE49-F238E27FC236}">
                  <a16:creationId xmlns:a16="http://schemas.microsoft.com/office/drawing/2014/main" id="{54706616-8597-4ABF-A8B5-6C96C7E41F38}"/>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C0AF9B1A-931F-4085-B330-EB0B588CF0D8}"/>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5" name="Picture 84">
            <a:extLst>
              <a:ext uri="{FF2B5EF4-FFF2-40B4-BE49-F238E27FC236}">
                <a16:creationId xmlns:a16="http://schemas.microsoft.com/office/drawing/2014/main" id="{8157CD5E-D30E-41EF-8E41-068D135F7900}"/>
              </a:ext>
            </a:extLst>
          </p:cNvPr>
          <p:cNvPicPr>
            <a:picLocks noChangeAspect="1"/>
          </p:cNvPicPr>
          <p:nvPr/>
        </p:nvPicPr>
        <p:blipFill rotWithShape="1">
          <a:blip r:embed="rId13">
            <a:extLst>
              <a:ext uri="{28A0092B-C50C-407E-A947-70E740481C1C}">
                <a14:useLocalDpi xmlns:a14="http://schemas.microsoft.com/office/drawing/2010/main" val="0"/>
              </a:ext>
            </a:extLst>
          </a:blip>
          <a:srcRect l="29670" t="28601" r="26321" b="28380"/>
          <a:stretch/>
        </p:blipFill>
        <p:spPr>
          <a:xfrm>
            <a:off x="6682934" y="5697096"/>
            <a:ext cx="433060" cy="423305"/>
          </a:xfrm>
          <a:prstGeom prst="rect">
            <a:avLst/>
          </a:prstGeom>
        </p:spPr>
      </p:pic>
      <p:sp>
        <p:nvSpPr>
          <p:cNvPr id="86" name="TextBox 85">
            <a:extLst>
              <a:ext uri="{FF2B5EF4-FFF2-40B4-BE49-F238E27FC236}">
                <a16:creationId xmlns:a16="http://schemas.microsoft.com/office/drawing/2014/main" id="{4EF04A2B-254B-47ED-AF4C-26D5F75BBC48}"/>
              </a:ext>
            </a:extLst>
          </p:cNvPr>
          <p:cNvSpPr txBox="1"/>
          <p:nvPr/>
        </p:nvSpPr>
        <p:spPr>
          <a:xfrm>
            <a:off x="7300065" y="5607491"/>
            <a:ext cx="2411731" cy="584775"/>
          </a:xfrm>
          <a:prstGeom prst="rect">
            <a:avLst/>
          </a:prstGeom>
          <a:noFill/>
        </p:spPr>
        <p:txBody>
          <a:bodyPr wrap="square" rtlCol="0">
            <a:spAutoFit/>
          </a:bodyPr>
          <a:lstStyle/>
          <a:p>
            <a:r>
              <a:rPr lang="en-US" sz="1600" b="1" dirty="0">
                <a:latin typeface="Montserrat" panose="00000500000000000000" pitchFamily="50" charset="0"/>
              </a:rPr>
              <a:t>Market Cap &amp;</a:t>
            </a:r>
          </a:p>
          <a:p>
            <a:r>
              <a:rPr lang="en-US" sz="1600" b="1" dirty="0">
                <a:latin typeface="Montserrat" panose="00000500000000000000" pitchFamily="50" charset="0"/>
              </a:rPr>
              <a:t>Target Market</a:t>
            </a:r>
          </a:p>
        </p:txBody>
      </p:sp>
      <p:grpSp>
        <p:nvGrpSpPr>
          <p:cNvPr id="89" name="Group 88">
            <a:extLst>
              <a:ext uri="{FF2B5EF4-FFF2-40B4-BE49-F238E27FC236}">
                <a16:creationId xmlns:a16="http://schemas.microsoft.com/office/drawing/2014/main" id="{4391837F-CDF8-49DF-852A-C7D90AFF32EA}"/>
              </a:ext>
            </a:extLst>
          </p:cNvPr>
          <p:cNvGrpSpPr/>
          <p:nvPr/>
        </p:nvGrpSpPr>
        <p:grpSpPr>
          <a:xfrm>
            <a:off x="9575040" y="2037974"/>
            <a:ext cx="592060" cy="586570"/>
            <a:chOff x="643586" y="1718649"/>
            <a:chExt cx="592060" cy="586570"/>
          </a:xfrm>
        </p:grpSpPr>
        <p:sp>
          <p:nvSpPr>
            <p:cNvPr id="90" name="Rectangle 89">
              <a:extLst>
                <a:ext uri="{FF2B5EF4-FFF2-40B4-BE49-F238E27FC236}">
                  <a16:creationId xmlns:a16="http://schemas.microsoft.com/office/drawing/2014/main" id="{A87E4E59-9F76-4496-B8F7-72E5DA2443BD}"/>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EE97282A-D368-485A-9512-0C1A97545961}"/>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2" name="Picture 91">
            <a:extLst>
              <a:ext uri="{FF2B5EF4-FFF2-40B4-BE49-F238E27FC236}">
                <a16:creationId xmlns:a16="http://schemas.microsoft.com/office/drawing/2014/main" id="{5432116D-3371-4970-9CE2-F0F59F4DE773}"/>
              </a:ext>
            </a:extLst>
          </p:cNvPr>
          <p:cNvPicPr>
            <a:picLocks noChangeAspect="1"/>
          </p:cNvPicPr>
          <p:nvPr/>
        </p:nvPicPr>
        <p:blipFill rotWithShape="1">
          <a:blip r:embed="rId14">
            <a:extLst>
              <a:ext uri="{28A0092B-C50C-407E-A947-70E740481C1C}">
                <a14:useLocalDpi xmlns:a14="http://schemas.microsoft.com/office/drawing/2010/main" val="0"/>
              </a:ext>
            </a:extLst>
          </a:blip>
          <a:srcRect l="26931" t="28601" r="28457" b="27651"/>
          <a:stretch/>
        </p:blipFill>
        <p:spPr>
          <a:xfrm>
            <a:off x="9639254" y="2094923"/>
            <a:ext cx="431377" cy="423020"/>
          </a:xfrm>
          <a:prstGeom prst="rect">
            <a:avLst/>
          </a:prstGeom>
        </p:spPr>
      </p:pic>
      <p:sp>
        <p:nvSpPr>
          <p:cNvPr id="93" name="TextBox 92">
            <a:extLst>
              <a:ext uri="{FF2B5EF4-FFF2-40B4-BE49-F238E27FC236}">
                <a16:creationId xmlns:a16="http://schemas.microsoft.com/office/drawing/2014/main" id="{1A82058E-54DC-4030-941A-C28F7C892835}"/>
              </a:ext>
            </a:extLst>
          </p:cNvPr>
          <p:cNvSpPr txBox="1"/>
          <p:nvPr/>
        </p:nvSpPr>
        <p:spPr>
          <a:xfrm>
            <a:off x="10276978" y="2063599"/>
            <a:ext cx="1771010" cy="584775"/>
          </a:xfrm>
          <a:prstGeom prst="rect">
            <a:avLst/>
          </a:prstGeom>
          <a:noFill/>
        </p:spPr>
        <p:txBody>
          <a:bodyPr wrap="square" rtlCol="0">
            <a:spAutoFit/>
          </a:bodyPr>
          <a:lstStyle/>
          <a:p>
            <a:r>
              <a:rPr lang="en-US" sz="1600" b="1" dirty="0">
                <a:latin typeface="Montserrat" panose="00000500000000000000" pitchFamily="50" charset="0"/>
              </a:rPr>
              <a:t>Investor Relations</a:t>
            </a:r>
          </a:p>
        </p:txBody>
      </p:sp>
      <p:grpSp>
        <p:nvGrpSpPr>
          <p:cNvPr id="94" name="Group 93">
            <a:extLst>
              <a:ext uri="{FF2B5EF4-FFF2-40B4-BE49-F238E27FC236}">
                <a16:creationId xmlns:a16="http://schemas.microsoft.com/office/drawing/2014/main" id="{D371196C-73F6-47B6-8F43-CC5049ECF46E}"/>
              </a:ext>
            </a:extLst>
          </p:cNvPr>
          <p:cNvGrpSpPr/>
          <p:nvPr/>
        </p:nvGrpSpPr>
        <p:grpSpPr>
          <a:xfrm>
            <a:off x="9610172" y="3322768"/>
            <a:ext cx="592060" cy="586570"/>
            <a:chOff x="643586" y="1718649"/>
            <a:chExt cx="592060" cy="586570"/>
          </a:xfrm>
        </p:grpSpPr>
        <p:sp>
          <p:nvSpPr>
            <p:cNvPr id="95" name="Rectangle 94">
              <a:extLst>
                <a:ext uri="{FF2B5EF4-FFF2-40B4-BE49-F238E27FC236}">
                  <a16:creationId xmlns:a16="http://schemas.microsoft.com/office/drawing/2014/main" id="{7EAAA5B1-0B60-4D19-9A37-E55845402902}"/>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Oval 95">
              <a:extLst>
                <a:ext uri="{FF2B5EF4-FFF2-40B4-BE49-F238E27FC236}">
                  <a16:creationId xmlns:a16="http://schemas.microsoft.com/office/drawing/2014/main" id="{555FF9AD-AAC0-45D8-81DA-A046F4DF18EB}"/>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8" name="Picture 97">
            <a:extLst>
              <a:ext uri="{FF2B5EF4-FFF2-40B4-BE49-F238E27FC236}">
                <a16:creationId xmlns:a16="http://schemas.microsoft.com/office/drawing/2014/main" id="{6227CD91-0811-4B56-BA67-5E63322AD476}"/>
              </a:ext>
            </a:extLst>
          </p:cNvPr>
          <p:cNvPicPr>
            <a:picLocks noChangeAspect="1"/>
          </p:cNvPicPr>
          <p:nvPr/>
        </p:nvPicPr>
        <p:blipFill rotWithShape="1">
          <a:blip r:embed="rId15">
            <a:extLst>
              <a:ext uri="{28A0092B-C50C-407E-A947-70E740481C1C}">
                <a14:useLocalDpi xmlns:a14="http://schemas.microsoft.com/office/drawing/2010/main" val="0"/>
              </a:ext>
            </a:extLst>
          </a:blip>
          <a:srcRect l="27572" t="30624" r="26933" b="30556"/>
          <a:stretch/>
        </p:blipFill>
        <p:spPr>
          <a:xfrm>
            <a:off x="9640702" y="3394935"/>
            <a:ext cx="496535" cy="423687"/>
          </a:xfrm>
          <a:prstGeom prst="rect">
            <a:avLst/>
          </a:prstGeom>
        </p:spPr>
      </p:pic>
      <p:sp>
        <p:nvSpPr>
          <p:cNvPr id="99" name="TextBox 98">
            <a:extLst>
              <a:ext uri="{FF2B5EF4-FFF2-40B4-BE49-F238E27FC236}">
                <a16:creationId xmlns:a16="http://schemas.microsoft.com/office/drawing/2014/main" id="{9F71E97C-5339-44CB-9C7C-D2DDA0328A42}"/>
              </a:ext>
            </a:extLst>
          </p:cNvPr>
          <p:cNvSpPr txBox="1"/>
          <p:nvPr/>
        </p:nvSpPr>
        <p:spPr>
          <a:xfrm>
            <a:off x="10322250" y="3446776"/>
            <a:ext cx="2411731" cy="338554"/>
          </a:xfrm>
          <a:prstGeom prst="rect">
            <a:avLst/>
          </a:prstGeom>
          <a:noFill/>
        </p:spPr>
        <p:txBody>
          <a:bodyPr wrap="square" rtlCol="0">
            <a:spAutoFit/>
          </a:bodyPr>
          <a:lstStyle/>
          <a:p>
            <a:r>
              <a:rPr lang="en-US" sz="1600" b="1" dirty="0">
                <a:latin typeface="Montserrat" panose="00000500000000000000" pitchFamily="50" charset="0"/>
              </a:rPr>
              <a:t>Roadmap</a:t>
            </a:r>
          </a:p>
        </p:txBody>
      </p:sp>
      <p:cxnSp>
        <p:nvCxnSpPr>
          <p:cNvPr id="100" name="Straight Connector 99">
            <a:extLst>
              <a:ext uri="{FF2B5EF4-FFF2-40B4-BE49-F238E27FC236}">
                <a16:creationId xmlns:a16="http://schemas.microsoft.com/office/drawing/2014/main" id="{B33C6359-113B-45A2-A75F-3A5842A66379}"/>
              </a:ext>
            </a:extLst>
          </p:cNvPr>
          <p:cNvCxnSpPr>
            <a:cxnSpLocks/>
          </p:cNvCxnSpPr>
          <p:nvPr/>
        </p:nvCxnSpPr>
        <p:spPr>
          <a:xfrm flipV="1">
            <a:off x="9370646" y="1817805"/>
            <a:ext cx="0" cy="4694755"/>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grpSp>
        <p:nvGrpSpPr>
          <p:cNvPr id="101" name="Group 100">
            <a:extLst>
              <a:ext uri="{FF2B5EF4-FFF2-40B4-BE49-F238E27FC236}">
                <a16:creationId xmlns:a16="http://schemas.microsoft.com/office/drawing/2014/main" id="{C3B12EC3-9992-40D6-AF75-0DA6E29CA2B2}"/>
              </a:ext>
            </a:extLst>
          </p:cNvPr>
          <p:cNvGrpSpPr/>
          <p:nvPr/>
        </p:nvGrpSpPr>
        <p:grpSpPr>
          <a:xfrm>
            <a:off x="9575040" y="4573022"/>
            <a:ext cx="592060" cy="586570"/>
            <a:chOff x="643586" y="1718649"/>
            <a:chExt cx="592060" cy="586570"/>
          </a:xfrm>
        </p:grpSpPr>
        <p:sp>
          <p:nvSpPr>
            <p:cNvPr id="102" name="Rectangle 101">
              <a:extLst>
                <a:ext uri="{FF2B5EF4-FFF2-40B4-BE49-F238E27FC236}">
                  <a16:creationId xmlns:a16="http://schemas.microsoft.com/office/drawing/2014/main" id="{7A0640DC-0133-47C4-A57B-655DC4368157}"/>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a:extLst>
                <a:ext uri="{FF2B5EF4-FFF2-40B4-BE49-F238E27FC236}">
                  <a16:creationId xmlns:a16="http://schemas.microsoft.com/office/drawing/2014/main" id="{65037A4F-C57A-4F46-A0FC-C6941DB3C702}"/>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5A9C20EA-969F-4392-8BD9-66A4AAB20DB1}"/>
              </a:ext>
            </a:extLst>
          </p:cNvPr>
          <p:cNvSpPr txBox="1"/>
          <p:nvPr/>
        </p:nvSpPr>
        <p:spPr>
          <a:xfrm>
            <a:off x="10302439" y="4686248"/>
            <a:ext cx="1550378" cy="338554"/>
          </a:xfrm>
          <a:prstGeom prst="rect">
            <a:avLst/>
          </a:prstGeom>
          <a:noFill/>
        </p:spPr>
        <p:txBody>
          <a:bodyPr wrap="square" rtlCol="0">
            <a:spAutoFit/>
          </a:bodyPr>
          <a:lstStyle/>
          <a:p>
            <a:r>
              <a:rPr lang="en-US" sz="1600" b="1" dirty="0">
                <a:latin typeface="Montserrat" panose="00000500000000000000" pitchFamily="50" charset="0"/>
              </a:rPr>
              <a:t>Conclusions</a:t>
            </a:r>
          </a:p>
        </p:txBody>
      </p:sp>
      <p:pic>
        <p:nvPicPr>
          <p:cNvPr id="106" name="Picture 105">
            <a:extLst>
              <a:ext uri="{FF2B5EF4-FFF2-40B4-BE49-F238E27FC236}">
                <a16:creationId xmlns:a16="http://schemas.microsoft.com/office/drawing/2014/main" id="{14EBC960-24BD-410B-BECE-E3AA33F3C3F9}"/>
              </a:ext>
            </a:extLst>
          </p:cNvPr>
          <p:cNvPicPr>
            <a:picLocks noChangeAspect="1"/>
          </p:cNvPicPr>
          <p:nvPr/>
        </p:nvPicPr>
        <p:blipFill rotWithShape="1">
          <a:blip r:embed="rId16">
            <a:extLst>
              <a:ext uri="{28A0092B-C50C-407E-A947-70E740481C1C}">
                <a14:useLocalDpi xmlns:a14="http://schemas.microsoft.com/office/drawing/2010/main" val="0"/>
              </a:ext>
            </a:extLst>
          </a:blip>
          <a:srcRect l="32801" t="26977" r="33187" b="26756"/>
          <a:stretch/>
        </p:blipFill>
        <p:spPr>
          <a:xfrm>
            <a:off x="9674048" y="4590332"/>
            <a:ext cx="403330" cy="548638"/>
          </a:xfrm>
          <a:prstGeom prst="rect">
            <a:avLst/>
          </a:prstGeom>
        </p:spPr>
      </p:pic>
      <p:grpSp>
        <p:nvGrpSpPr>
          <p:cNvPr id="107" name="Group 106">
            <a:extLst>
              <a:ext uri="{FF2B5EF4-FFF2-40B4-BE49-F238E27FC236}">
                <a16:creationId xmlns:a16="http://schemas.microsoft.com/office/drawing/2014/main" id="{70A72F0F-089A-42B5-9518-7AA630532DCD}"/>
              </a:ext>
            </a:extLst>
          </p:cNvPr>
          <p:cNvGrpSpPr/>
          <p:nvPr/>
        </p:nvGrpSpPr>
        <p:grpSpPr>
          <a:xfrm>
            <a:off x="9579683" y="5709566"/>
            <a:ext cx="592060" cy="586570"/>
            <a:chOff x="643586" y="1718649"/>
            <a:chExt cx="592060" cy="586570"/>
          </a:xfrm>
        </p:grpSpPr>
        <p:sp>
          <p:nvSpPr>
            <p:cNvPr id="108" name="Rectangle 107">
              <a:extLst>
                <a:ext uri="{FF2B5EF4-FFF2-40B4-BE49-F238E27FC236}">
                  <a16:creationId xmlns:a16="http://schemas.microsoft.com/office/drawing/2014/main" id="{5762B5C5-64A3-4021-AB65-B337E78AEF9E}"/>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2B944B8-98F8-4908-946B-83745DE05CFF}"/>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Picture 110">
            <a:extLst>
              <a:ext uri="{FF2B5EF4-FFF2-40B4-BE49-F238E27FC236}">
                <a16:creationId xmlns:a16="http://schemas.microsoft.com/office/drawing/2014/main" id="{F2BEE2CF-639F-4F1D-AA55-466C18B47EF4}"/>
              </a:ext>
            </a:extLst>
          </p:cNvPr>
          <p:cNvPicPr>
            <a:picLocks noChangeAspect="1"/>
          </p:cNvPicPr>
          <p:nvPr/>
        </p:nvPicPr>
        <p:blipFill rotWithShape="1">
          <a:blip r:embed="rId17">
            <a:extLst>
              <a:ext uri="{28A0092B-C50C-407E-A947-70E740481C1C}">
                <a14:useLocalDpi xmlns:a14="http://schemas.microsoft.com/office/drawing/2010/main" val="0"/>
              </a:ext>
            </a:extLst>
          </a:blip>
          <a:srcRect l="34304" t="27364" r="29435" b="28244"/>
          <a:stretch/>
        </p:blipFill>
        <p:spPr>
          <a:xfrm>
            <a:off x="9667445" y="5759767"/>
            <a:ext cx="397110" cy="486168"/>
          </a:xfrm>
          <a:prstGeom prst="rect">
            <a:avLst/>
          </a:prstGeom>
        </p:spPr>
      </p:pic>
      <p:sp>
        <p:nvSpPr>
          <p:cNvPr id="112" name="TextBox 111">
            <a:extLst>
              <a:ext uri="{FF2B5EF4-FFF2-40B4-BE49-F238E27FC236}">
                <a16:creationId xmlns:a16="http://schemas.microsoft.com/office/drawing/2014/main" id="{78049AFE-B4F1-458C-8750-BD64201C4243}"/>
              </a:ext>
            </a:extLst>
          </p:cNvPr>
          <p:cNvSpPr txBox="1"/>
          <p:nvPr/>
        </p:nvSpPr>
        <p:spPr>
          <a:xfrm>
            <a:off x="10265831" y="5827477"/>
            <a:ext cx="1550378" cy="584775"/>
          </a:xfrm>
          <a:prstGeom prst="rect">
            <a:avLst/>
          </a:prstGeom>
          <a:noFill/>
        </p:spPr>
        <p:txBody>
          <a:bodyPr wrap="square" rtlCol="0">
            <a:spAutoFit/>
          </a:bodyPr>
          <a:lstStyle/>
          <a:p>
            <a:r>
              <a:rPr lang="en-US" sz="1600" b="1" dirty="0">
                <a:latin typeface="Montserrat" panose="00000500000000000000" pitchFamily="50" charset="0"/>
              </a:rPr>
              <a:t>Questions &amp; FAQ</a:t>
            </a:r>
          </a:p>
        </p:txBody>
      </p: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2</a:t>
            </a:r>
          </a:p>
        </p:txBody>
      </p:sp>
      <p:grpSp>
        <p:nvGrpSpPr>
          <p:cNvPr id="88" name="Group 87">
            <a:extLst>
              <a:ext uri="{FF2B5EF4-FFF2-40B4-BE49-F238E27FC236}">
                <a16:creationId xmlns:a16="http://schemas.microsoft.com/office/drawing/2014/main" id="{28B21843-BB87-4C3B-A97E-123B99E2C720}"/>
              </a:ext>
            </a:extLst>
          </p:cNvPr>
          <p:cNvGrpSpPr/>
          <p:nvPr/>
        </p:nvGrpSpPr>
        <p:grpSpPr>
          <a:xfrm>
            <a:off x="547172" y="5686030"/>
            <a:ext cx="592060" cy="586570"/>
            <a:chOff x="643586" y="1718649"/>
            <a:chExt cx="592060" cy="586570"/>
          </a:xfrm>
        </p:grpSpPr>
        <p:sp>
          <p:nvSpPr>
            <p:cNvPr id="97" name="Rectangle 96">
              <a:extLst>
                <a:ext uri="{FF2B5EF4-FFF2-40B4-BE49-F238E27FC236}">
                  <a16:creationId xmlns:a16="http://schemas.microsoft.com/office/drawing/2014/main" id="{05FBB0FC-FCEB-4EA4-B068-3F9203BDE092}"/>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BD31D586-FFF3-44D5-94CC-7EB5F5C90E7E}"/>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24">
            <a:extLst>
              <a:ext uri="{FF2B5EF4-FFF2-40B4-BE49-F238E27FC236}">
                <a16:creationId xmlns:a16="http://schemas.microsoft.com/office/drawing/2014/main" id="{101CC8DD-73DF-482B-A18F-46A4F1828697}"/>
              </a:ext>
            </a:extLst>
          </p:cNvPr>
          <p:cNvPicPr>
            <a:picLocks noChangeAspect="1"/>
          </p:cNvPicPr>
          <p:nvPr/>
        </p:nvPicPr>
        <p:blipFill rotWithShape="1">
          <a:blip r:embed="rId18">
            <a:extLst>
              <a:ext uri="{28A0092B-C50C-407E-A947-70E740481C1C}">
                <a14:useLocalDpi xmlns:a14="http://schemas.microsoft.com/office/drawing/2010/main" val="0"/>
              </a:ext>
            </a:extLst>
          </a:blip>
          <a:srcRect l="29103" t="32425" r="30968" b="32571"/>
          <a:stretch/>
        </p:blipFill>
        <p:spPr>
          <a:xfrm>
            <a:off x="645492" y="5793130"/>
            <a:ext cx="453070" cy="397189"/>
          </a:xfrm>
          <a:prstGeom prst="rect">
            <a:avLst/>
          </a:prstGeom>
        </p:spPr>
      </p:pic>
      <p:pic>
        <p:nvPicPr>
          <p:cNvPr id="16" name="Graphic 15" descr="Quotes">
            <a:extLst>
              <a:ext uri="{FF2B5EF4-FFF2-40B4-BE49-F238E27FC236}">
                <a16:creationId xmlns:a16="http://schemas.microsoft.com/office/drawing/2014/main" id="{44F12C07-75A7-4B65-88E9-79C55C042B4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7289" y="4550729"/>
            <a:ext cx="507767" cy="507767"/>
          </a:xfrm>
          <a:prstGeom prst="rect">
            <a:avLst/>
          </a:prstGeom>
        </p:spPr>
      </p:pic>
      <p:sp>
        <p:nvSpPr>
          <p:cNvPr id="110" name="TextBox 109">
            <a:extLst>
              <a:ext uri="{FF2B5EF4-FFF2-40B4-BE49-F238E27FC236}">
                <a16:creationId xmlns:a16="http://schemas.microsoft.com/office/drawing/2014/main" id="{E631C72B-B4E0-4B0A-BA80-66E3A0F374E5}"/>
              </a:ext>
            </a:extLst>
          </p:cNvPr>
          <p:cNvSpPr txBox="1"/>
          <p:nvPr/>
        </p:nvSpPr>
        <p:spPr>
          <a:xfrm>
            <a:off x="1232025" y="5803032"/>
            <a:ext cx="2411731" cy="338554"/>
          </a:xfrm>
          <a:prstGeom prst="rect">
            <a:avLst/>
          </a:prstGeom>
          <a:noFill/>
        </p:spPr>
        <p:txBody>
          <a:bodyPr wrap="square" rtlCol="0">
            <a:spAutoFit/>
          </a:bodyPr>
          <a:lstStyle/>
          <a:p>
            <a:r>
              <a:rPr lang="en-US" sz="1600" b="1" dirty="0">
                <a:latin typeface="Montserrat" panose="00000500000000000000" pitchFamily="50" charset="0"/>
              </a:rPr>
              <a:t>Mission &amp; Goals</a:t>
            </a:r>
          </a:p>
        </p:txBody>
      </p:sp>
      <p:grpSp>
        <p:nvGrpSpPr>
          <p:cNvPr id="113" name="Group 112">
            <a:extLst>
              <a:ext uri="{FF2B5EF4-FFF2-40B4-BE49-F238E27FC236}">
                <a16:creationId xmlns:a16="http://schemas.microsoft.com/office/drawing/2014/main" id="{FB8B9769-5B16-494F-B93B-0BCE0F3CE730}"/>
              </a:ext>
            </a:extLst>
          </p:cNvPr>
          <p:cNvGrpSpPr/>
          <p:nvPr/>
        </p:nvGrpSpPr>
        <p:grpSpPr>
          <a:xfrm>
            <a:off x="6557944" y="3186184"/>
            <a:ext cx="592060" cy="586570"/>
            <a:chOff x="643586" y="1718649"/>
            <a:chExt cx="592060" cy="586570"/>
          </a:xfrm>
        </p:grpSpPr>
        <p:sp>
          <p:nvSpPr>
            <p:cNvPr id="117" name="Rectangle 116">
              <a:extLst>
                <a:ext uri="{FF2B5EF4-FFF2-40B4-BE49-F238E27FC236}">
                  <a16:creationId xmlns:a16="http://schemas.microsoft.com/office/drawing/2014/main" id="{17037969-BA4B-40AC-939B-79290A77FE39}"/>
                </a:ext>
              </a:extLst>
            </p:cNvPr>
            <p:cNvSpPr/>
            <p:nvPr/>
          </p:nvSpPr>
          <p:spPr>
            <a:xfrm rot="19110338">
              <a:off x="643586" y="1718649"/>
              <a:ext cx="592060" cy="586570"/>
            </a:xfrm>
            <a:prstGeom prst="rect">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38834251-3135-4C83-822D-847ACADBDD1F}"/>
                </a:ext>
              </a:extLst>
            </p:cNvPr>
            <p:cNvSpPr/>
            <p:nvPr/>
          </p:nvSpPr>
          <p:spPr>
            <a:xfrm>
              <a:off x="674116" y="1733419"/>
              <a:ext cx="520860" cy="5384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TextBox 120">
            <a:extLst>
              <a:ext uri="{FF2B5EF4-FFF2-40B4-BE49-F238E27FC236}">
                <a16:creationId xmlns:a16="http://schemas.microsoft.com/office/drawing/2014/main" id="{D424DCBF-8060-4BFF-8B93-85EDB58BD3AF}"/>
              </a:ext>
            </a:extLst>
          </p:cNvPr>
          <p:cNvSpPr txBox="1"/>
          <p:nvPr/>
        </p:nvSpPr>
        <p:spPr>
          <a:xfrm>
            <a:off x="7281502" y="3332276"/>
            <a:ext cx="2411731" cy="338554"/>
          </a:xfrm>
          <a:prstGeom prst="rect">
            <a:avLst/>
          </a:prstGeom>
          <a:noFill/>
        </p:spPr>
        <p:txBody>
          <a:bodyPr wrap="square" rtlCol="0">
            <a:spAutoFit/>
          </a:bodyPr>
          <a:lstStyle/>
          <a:p>
            <a:r>
              <a:rPr lang="en-US" sz="1600" b="1" dirty="0">
                <a:latin typeface="Montserrat" panose="00000500000000000000" pitchFamily="50" charset="0"/>
              </a:rPr>
              <a:t>Agartheum</a:t>
            </a:r>
          </a:p>
        </p:txBody>
      </p:sp>
      <p:pic>
        <p:nvPicPr>
          <p:cNvPr id="10" name="Picture 9">
            <a:extLst>
              <a:ext uri="{FF2B5EF4-FFF2-40B4-BE49-F238E27FC236}">
                <a16:creationId xmlns:a16="http://schemas.microsoft.com/office/drawing/2014/main" id="{C4880238-DDA3-4F40-8453-69E679652BB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32181" y="3278540"/>
            <a:ext cx="423378" cy="423378"/>
          </a:xfrm>
          <a:prstGeom prst="rect">
            <a:avLst/>
          </a:prstGeom>
        </p:spPr>
      </p:pic>
    </p:spTree>
    <p:extLst>
      <p:ext uri="{BB962C8B-B14F-4D97-AF65-F5344CB8AC3E}">
        <p14:creationId xmlns:p14="http://schemas.microsoft.com/office/powerpoint/2010/main" val="3281842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13622126-E2C4-4401-B531-5CCCF2953CB6}"/>
              </a:ext>
            </a:extLst>
          </p:cNvPr>
          <p:cNvSpPr/>
          <p:nvPr/>
        </p:nvSpPr>
        <p:spPr>
          <a:xfrm>
            <a:off x="1630232" y="-196767"/>
            <a:ext cx="8931533" cy="6700786"/>
          </a:xfrm>
          <a:prstGeom prst="ellipse">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4303D79-28D5-4752-956B-81773A87BE77}"/>
              </a:ext>
            </a:extLst>
          </p:cNvPr>
          <p:cNvSpPr txBox="1"/>
          <p:nvPr/>
        </p:nvSpPr>
        <p:spPr>
          <a:xfrm>
            <a:off x="1783048" y="2705725"/>
            <a:ext cx="8625899" cy="1446550"/>
          </a:xfrm>
          <a:prstGeom prst="rect">
            <a:avLst/>
          </a:prstGeom>
          <a:noFill/>
        </p:spPr>
        <p:txBody>
          <a:bodyPr wrap="square" rtlCol="0">
            <a:spAutoFit/>
          </a:bodyPr>
          <a:lstStyle/>
          <a:p>
            <a:r>
              <a:rPr lang="en-US" sz="8800" b="1" dirty="0">
                <a:solidFill>
                  <a:schemeClr val="bg1"/>
                </a:solidFill>
                <a:latin typeface="Montserrat" panose="00000500000000000000" pitchFamily="50" charset="0"/>
              </a:rPr>
              <a:t>How we </a:t>
            </a:r>
            <a:r>
              <a:rPr lang="en-US" sz="8800" b="1" dirty="0">
                <a:solidFill>
                  <a:srgbClr val="FFFF00"/>
                </a:solidFill>
                <a:latin typeface="Montserrat" panose="00000500000000000000" pitchFamily="50" charset="0"/>
              </a:rPr>
              <a:t>help</a:t>
            </a:r>
            <a:r>
              <a:rPr lang="en-US" sz="8800" b="1" dirty="0">
                <a:solidFill>
                  <a:schemeClr val="bg1"/>
                </a:solidFill>
                <a:latin typeface="Montserrat" panose="00000500000000000000" pitchFamily="50" charset="0"/>
              </a:rPr>
              <a:t> :</a:t>
            </a:r>
            <a:endParaRPr lang="en-US" sz="6000" b="1" dirty="0">
              <a:solidFill>
                <a:srgbClr val="FFFF00"/>
              </a:solidFill>
              <a:latin typeface="Montserrat" panose="00000500000000000000" pitchFamily="50" charset="0"/>
            </a:endParaRP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Tree>
    <p:extLst>
      <p:ext uri="{BB962C8B-B14F-4D97-AF65-F5344CB8AC3E}">
        <p14:creationId xmlns:p14="http://schemas.microsoft.com/office/powerpoint/2010/main" val="19105612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hlinkHover r:id="rId5" action="ppaction://hlinksldjump"/>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6"/>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7"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hlinkHover r:id="rId9" action="ppaction://hlinksldjump"/>
            <a:extLst>
              <a:ext uri="{FF2B5EF4-FFF2-40B4-BE49-F238E27FC236}">
                <a16:creationId xmlns:a16="http://schemas.microsoft.com/office/drawing/2014/main" id="{6C89585D-C559-4E19-8B33-8C5F11D9E9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hlinkHover r:id="rId11" action="ppaction://hlinksldjump"/>
            <a:extLst>
              <a:ext uri="{FF2B5EF4-FFF2-40B4-BE49-F238E27FC236}">
                <a16:creationId xmlns:a16="http://schemas.microsoft.com/office/drawing/2014/main" id="{0DC34E6C-512B-4758-B25C-50EA8F25D8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hlinkHover r:id="rId13" action="ppaction://hlinksldjump"/>
            <a:extLst>
              <a:ext uri="{FF2B5EF4-FFF2-40B4-BE49-F238E27FC236}">
                <a16:creationId xmlns:a16="http://schemas.microsoft.com/office/drawing/2014/main" id="{36AF4709-3EC0-4E44-AF05-2652FD5A088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hlinkHover r:id="rId15" action="ppaction://hlinksldjump"/>
            <a:extLst>
              <a:ext uri="{FF2B5EF4-FFF2-40B4-BE49-F238E27FC236}">
                <a16:creationId xmlns:a16="http://schemas.microsoft.com/office/drawing/2014/main" id="{B44DD244-E247-41B1-B8AB-7F17D40FC1A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hlinkHover r:id="rId17" action="ppaction://hlinksldjump"/>
            <a:extLst>
              <a:ext uri="{FF2B5EF4-FFF2-40B4-BE49-F238E27FC236}">
                <a16:creationId xmlns:a16="http://schemas.microsoft.com/office/drawing/2014/main" id="{D1A68229-1FD6-495C-8FF8-534C28385B6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hlinkHover r:id="rId19" action="ppaction://hlinksldjump"/>
            <a:extLst>
              <a:ext uri="{FF2B5EF4-FFF2-40B4-BE49-F238E27FC236}">
                <a16:creationId xmlns:a16="http://schemas.microsoft.com/office/drawing/2014/main" id="{12DC5201-2BDA-470F-B7B1-BD39C3B820E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hlinkHover r:id="rId21" action="ppaction://hlinksldjump"/>
            <a:extLst>
              <a:ext uri="{FF2B5EF4-FFF2-40B4-BE49-F238E27FC236}">
                <a16:creationId xmlns:a16="http://schemas.microsoft.com/office/drawing/2014/main" id="{1EA7914C-0360-47E6-894F-D541951A7A7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hlinkHover r:id="rId23" action="ppaction://hlinksldjump"/>
            <a:extLst>
              <a:ext uri="{FF2B5EF4-FFF2-40B4-BE49-F238E27FC236}">
                <a16:creationId xmlns:a16="http://schemas.microsoft.com/office/drawing/2014/main" id="{6F4A2DC7-9E78-4927-BBAA-D9387F6E812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hlinkHover r:id="rId25" action="ppaction://hlinksldjump"/>
            <a:extLst>
              <a:ext uri="{FF2B5EF4-FFF2-40B4-BE49-F238E27FC236}">
                <a16:creationId xmlns:a16="http://schemas.microsoft.com/office/drawing/2014/main" id="{495CC91D-F3FE-4194-A5C8-8DC79C5BFA71}"/>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785195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537299" y="3925529"/>
            <a:ext cx="2558326" cy="684571"/>
          </a:xfrm>
          <a:prstGeom prst="wedgeRectCallout">
            <a:avLst>
              <a:gd name="adj1" fmla="val 72786"/>
              <a:gd name="adj2" fmla="val -146352"/>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Students find and apply to university anywhere in the world.</a:t>
            </a:r>
          </a:p>
        </p:txBody>
      </p:sp>
    </p:spTree>
    <p:extLst>
      <p:ext uri="{BB962C8B-B14F-4D97-AF65-F5344CB8AC3E}">
        <p14:creationId xmlns:p14="http://schemas.microsoft.com/office/powerpoint/2010/main" val="4101302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1372686" y="5071063"/>
            <a:ext cx="2558326" cy="997124"/>
          </a:xfrm>
          <a:prstGeom prst="wedgeRectCallout">
            <a:avLst>
              <a:gd name="adj1" fmla="val 62361"/>
              <a:gd name="adj2" fmla="val -114829"/>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Universities provide online courses, e-learning, e-books, e-journals, or e-library for students</a:t>
            </a:r>
          </a:p>
        </p:txBody>
      </p:sp>
    </p:spTree>
    <p:extLst>
      <p:ext uri="{BB962C8B-B14F-4D97-AF65-F5344CB8AC3E}">
        <p14:creationId xmlns:p14="http://schemas.microsoft.com/office/powerpoint/2010/main" val="963432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359573" y="1970095"/>
            <a:ext cx="2558326" cy="997124"/>
          </a:xfrm>
          <a:prstGeom prst="wedgeRectCallout">
            <a:avLst>
              <a:gd name="adj1" fmla="val 101454"/>
              <a:gd name="adj2" fmla="val -7841"/>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Public can search and book flight through Agarthea and be able to track all the status on the platform</a:t>
            </a:r>
          </a:p>
        </p:txBody>
      </p:sp>
    </p:spTree>
    <p:extLst>
      <p:ext uri="{BB962C8B-B14F-4D97-AF65-F5344CB8AC3E}">
        <p14:creationId xmlns:p14="http://schemas.microsoft.com/office/powerpoint/2010/main" val="552666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8018647" y="1100734"/>
            <a:ext cx="3776741" cy="997124"/>
          </a:xfrm>
          <a:prstGeom prst="wedgeRectCallout">
            <a:avLst>
              <a:gd name="adj1" fmla="val -123687"/>
              <a:gd name="adj2" fmla="val 51384"/>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a:t>
            </a:r>
            <a:r>
              <a:rPr lang="en-US" sz="1100" dirty="0">
                <a:solidFill>
                  <a:schemeClr val="tx1"/>
                </a:solidFill>
                <a:latin typeface="Montserrat" panose="00000500000000000000" pitchFamily="50" charset="0"/>
              </a:rPr>
              <a:t> – Apply for visa for their travel</a:t>
            </a:r>
          </a:p>
          <a:p>
            <a:pPr algn="ctr"/>
            <a:r>
              <a:rPr lang="en-US" sz="1100" b="1" dirty="0">
                <a:solidFill>
                  <a:schemeClr val="tx1"/>
                </a:solidFill>
                <a:latin typeface="Montserrat" panose="00000500000000000000" pitchFamily="50" charset="0"/>
              </a:rPr>
              <a:t>Students</a:t>
            </a:r>
            <a:r>
              <a:rPr lang="en-US" sz="1100" dirty="0">
                <a:solidFill>
                  <a:schemeClr val="tx1"/>
                </a:solidFill>
                <a:latin typeface="Montserrat" panose="00000500000000000000" pitchFamily="50" charset="0"/>
              </a:rPr>
              <a:t> – Apply visa to study abroad</a:t>
            </a: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service for Visa application</a:t>
            </a:r>
          </a:p>
        </p:txBody>
      </p:sp>
    </p:spTree>
    <p:extLst>
      <p:ext uri="{BB962C8B-B14F-4D97-AF65-F5344CB8AC3E}">
        <p14:creationId xmlns:p14="http://schemas.microsoft.com/office/powerpoint/2010/main" val="2273006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7746907" y="1100733"/>
            <a:ext cx="4272988" cy="1075259"/>
          </a:xfrm>
          <a:prstGeom prst="wedgeRectCallout">
            <a:avLst>
              <a:gd name="adj1" fmla="val -86066"/>
              <a:gd name="adj2" fmla="val 68578"/>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&amp; Students</a:t>
            </a:r>
            <a:r>
              <a:rPr lang="en-US" sz="1100" dirty="0">
                <a:solidFill>
                  <a:schemeClr val="tx1"/>
                </a:solidFill>
                <a:latin typeface="Montserrat" panose="00000500000000000000" pitchFamily="50" charset="0"/>
              </a:rPr>
              <a:t> – Book or buy public transport ticket</a:t>
            </a: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service for public transport</a:t>
            </a:r>
          </a:p>
        </p:txBody>
      </p:sp>
    </p:spTree>
    <p:extLst>
      <p:ext uri="{BB962C8B-B14F-4D97-AF65-F5344CB8AC3E}">
        <p14:creationId xmlns:p14="http://schemas.microsoft.com/office/powerpoint/2010/main" val="1629984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7746907" y="878819"/>
            <a:ext cx="4272988" cy="1297173"/>
          </a:xfrm>
          <a:prstGeom prst="wedgeRectCallout">
            <a:avLst>
              <a:gd name="adj1" fmla="val -104791"/>
              <a:gd name="adj2" fmla="val 96947"/>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&amp; Students</a:t>
            </a:r>
            <a:r>
              <a:rPr lang="en-US" sz="1100" dirty="0">
                <a:solidFill>
                  <a:schemeClr val="tx1"/>
                </a:solidFill>
                <a:latin typeface="Montserrat" panose="00000500000000000000" pitchFamily="50" charset="0"/>
              </a:rPr>
              <a:t> – Find and join on public activities or communities or tournament</a:t>
            </a:r>
          </a:p>
          <a:p>
            <a:pPr algn="ctr"/>
            <a:endParaRPr lang="en-US" sz="1100" b="1"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places or services for public activities places such as fitness center, activities center, game center, </a:t>
            </a:r>
            <a:r>
              <a:rPr lang="en-US" sz="1100" dirty="0" err="1">
                <a:solidFill>
                  <a:schemeClr val="tx1"/>
                </a:solidFill>
                <a:latin typeface="Montserrat" panose="00000500000000000000" pitchFamily="50" charset="0"/>
              </a:rPr>
              <a:t>etc</a:t>
            </a:r>
            <a:endParaRPr lang="en-US" sz="1100" dirty="0">
              <a:solidFill>
                <a:schemeClr val="tx1"/>
              </a:solidFill>
              <a:latin typeface="Montserrat" panose="00000500000000000000" pitchFamily="50" charset="0"/>
            </a:endParaRPr>
          </a:p>
        </p:txBody>
      </p:sp>
    </p:spTree>
    <p:extLst>
      <p:ext uri="{BB962C8B-B14F-4D97-AF65-F5344CB8AC3E}">
        <p14:creationId xmlns:p14="http://schemas.microsoft.com/office/powerpoint/2010/main" val="3385910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234491" y="545383"/>
            <a:ext cx="4272988" cy="1479347"/>
          </a:xfrm>
          <a:prstGeom prst="wedgeRectCallout">
            <a:avLst>
              <a:gd name="adj1" fmla="val 75768"/>
              <a:gd name="adj2" fmla="val 64639"/>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a:t>
            </a:r>
            <a:r>
              <a:rPr lang="en-US" sz="1100" dirty="0">
                <a:solidFill>
                  <a:schemeClr val="tx1"/>
                </a:solidFill>
                <a:latin typeface="Montserrat" panose="00000500000000000000" pitchFamily="50" charset="0"/>
              </a:rPr>
              <a:t>– Book accommodation for their travel</a:t>
            </a:r>
          </a:p>
          <a:p>
            <a:pPr algn="ctr"/>
            <a:endParaRPr lang="en-US" sz="1100" b="1"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Students – </a:t>
            </a:r>
            <a:r>
              <a:rPr lang="en-US" sz="1100" dirty="0">
                <a:solidFill>
                  <a:schemeClr val="tx1"/>
                </a:solidFill>
                <a:latin typeface="Montserrat" panose="00000500000000000000" pitchFamily="50" charset="0"/>
              </a:rPr>
              <a:t>Find dorm, or book other type accommodation for their study abroad</a:t>
            </a:r>
          </a:p>
          <a:p>
            <a:pPr algn="ctr"/>
            <a:endParaRPr lang="en-US" sz="1100" b="1"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places for accommodation</a:t>
            </a:r>
          </a:p>
        </p:txBody>
      </p:sp>
    </p:spTree>
    <p:extLst>
      <p:ext uri="{BB962C8B-B14F-4D97-AF65-F5344CB8AC3E}">
        <p14:creationId xmlns:p14="http://schemas.microsoft.com/office/powerpoint/2010/main" val="2592471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8168827" y="878819"/>
            <a:ext cx="4047738" cy="2289165"/>
          </a:xfrm>
          <a:prstGeom prst="wedgeRectCallout">
            <a:avLst>
              <a:gd name="adj1" fmla="val -101969"/>
              <a:gd name="adj2" fmla="val 44300"/>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 </a:t>
            </a:r>
            <a:r>
              <a:rPr lang="en-US" sz="1100" dirty="0">
                <a:solidFill>
                  <a:schemeClr val="tx1"/>
                </a:solidFill>
                <a:latin typeface="Montserrat" panose="00000500000000000000" pitchFamily="50" charset="0"/>
              </a:rPr>
              <a:t>Contribute to help students by providing scholarships (solo) through Agarthea Scholarship Pool</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Student</a:t>
            </a:r>
            <a:r>
              <a:rPr lang="en-US" sz="1100" dirty="0">
                <a:solidFill>
                  <a:schemeClr val="tx1"/>
                </a:solidFill>
                <a:latin typeface="Montserrat" panose="00000500000000000000" pitchFamily="50" charset="0"/>
              </a:rPr>
              <a:t> – Apply for scholarships to fund their education</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University</a:t>
            </a:r>
            <a:r>
              <a:rPr lang="en-US" sz="1100" dirty="0">
                <a:solidFill>
                  <a:schemeClr val="tx1"/>
                </a:solidFill>
                <a:latin typeface="Montserrat" panose="00000500000000000000" pitchFamily="50" charset="0"/>
              </a:rPr>
              <a:t> – Provide scholarships for students who study on their university</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corporate scholarship for students to study.</a:t>
            </a:r>
          </a:p>
        </p:txBody>
      </p:sp>
    </p:spTree>
    <p:extLst>
      <p:ext uri="{BB962C8B-B14F-4D97-AF65-F5344CB8AC3E}">
        <p14:creationId xmlns:p14="http://schemas.microsoft.com/office/powerpoint/2010/main" val="1652404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990C54-CB7E-447C-9415-C5D06D135E2C}"/>
              </a:ext>
            </a:extLst>
          </p:cNvPr>
          <p:cNvSpPr txBox="1"/>
          <p:nvPr/>
        </p:nvSpPr>
        <p:spPr>
          <a:xfrm>
            <a:off x="4560161" y="4651587"/>
            <a:ext cx="3071675" cy="461665"/>
          </a:xfrm>
          <a:prstGeom prst="rect">
            <a:avLst/>
          </a:prstGeom>
          <a:noFill/>
        </p:spPr>
        <p:txBody>
          <a:bodyPr wrap="none" rtlCol="0">
            <a:spAutoFit/>
          </a:bodyPr>
          <a:lstStyle/>
          <a:p>
            <a:r>
              <a:rPr lang="en-US" sz="2400" dirty="0">
                <a:solidFill>
                  <a:schemeClr val="bg1"/>
                </a:solidFill>
                <a:latin typeface="Montserrat" panose="00000500000000000000" pitchFamily="50" charset="0"/>
              </a:rPr>
              <a:t>- Nelson Mandela -</a:t>
            </a: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extBox 1">
            <a:extLst>
              <a:ext uri="{FF2B5EF4-FFF2-40B4-BE49-F238E27FC236}">
                <a16:creationId xmlns:a16="http://schemas.microsoft.com/office/drawing/2014/main" id="{B4303D79-28D5-4752-956B-81773A87BE77}"/>
              </a:ext>
            </a:extLst>
          </p:cNvPr>
          <p:cNvSpPr txBox="1"/>
          <p:nvPr/>
        </p:nvSpPr>
        <p:spPr>
          <a:xfrm>
            <a:off x="737757" y="1051495"/>
            <a:ext cx="10716485" cy="3170099"/>
          </a:xfrm>
          <a:prstGeom prst="rect">
            <a:avLst/>
          </a:prstGeom>
          <a:noFill/>
        </p:spPr>
        <p:txBody>
          <a:bodyPr wrap="square" rtlCol="0">
            <a:spAutoFit/>
          </a:bodyPr>
          <a:lstStyle/>
          <a:p>
            <a:r>
              <a:rPr lang="en-US" sz="8000" dirty="0">
                <a:solidFill>
                  <a:schemeClr val="bg1"/>
                </a:solidFill>
                <a:latin typeface="Montserrat" panose="00000500000000000000" pitchFamily="50" charset="0"/>
              </a:rPr>
              <a:t>“</a:t>
            </a:r>
            <a:r>
              <a:rPr lang="en-US" sz="5400" b="1" dirty="0">
                <a:solidFill>
                  <a:srgbClr val="FFFF00"/>
                </a:solidFill>
                <a:latin typeface="Montserrat" panose="00000500000000000000" pitchFamily="50" charset="0"/>
              </a:rPr>
              <a:t>Education</a:t>
            </a:r>
            <a:r>
              <a:rPr lang="en-US" sz="5400" dirty="0">
                <a:solidFill>
                  <a:schemeClr val="bg1"/>
                </a:solidFill>
                <a:latin typeface="Montserrat" panose="00000500000000000000" pitchFamily="50" charset="0"/>
              </a:rPr>
              <a:t> is the most </a:t>
            </a:r>
            <a:r>
              <a:rPr lang="en-US" sz="5400" b="1" dirty="0">
                <a:solidFill>
                  <a:srgbClr val="FFFF00"/>
                </a:solidFill>
                <a:latin typeface="Montserrat" panose="00000500000000000000" pitchFamily="50" charset="0"/>
              </a:rPr>
              <a:t>powerful</a:t>
            </a:r>
            <a:r>
              <a:rPr lang="en-US" sz="5400" dirty="0">
                <a:solidFill>
                  <a:schemeClr val="bg1"/>
                </a:solidFill>
                <a:latin typeface="Montserrat" panose="00000500000000000000" pitchFamily="50" charset="0"/>
              </a:rPr>
              <a:t> weapon which you can use to change the </a:t>
            </a:r>
            <a:r>
              <a:rPr lang="en-US" sz="5400" b="1" dirty="0">
                <a:solidFill>
                  <a:srgbClr val="FFFF00"/>
                </a:solidFill>
                <a:latin typeface="Montserrat" panose="00000500000000000000" pitchFamily="50" charset="0"/>
              </a:rPr>
              <a:t>world</a:t>
            </a:r>
            <a:r>
              <a:rPr lang="en-US" sz="5400" dirty="0">
                <a:solidFill>
                  <a:schemeClr val="bg1"/>
                </a:solidFill>
                <a:latin typeface="Montserrat" panose="00000500000000000000" pitchFamily="50" charset="0"/>
              </a:rPr>
              <a:t>.</a:t>
            </a:r>
            <a:r>
              <a:rPr lang="en-US" sz="6600" dirty="0">
                <a:solidFill>
                  <a:schemeClr val="bg1"/>
                </a:solidFill>
                <a:latin typeface="Montserrat" panose="00000500000000000000" pitchFamily="50" charset="0"/>
              </a:rPr>
              <a:t>”</a:t>
            </a:r>
            <a:endParaRPr lang="en-US" sz="5400" dirty="0">
              <a:solidFill>
                <a:srgbClr val="FFFF00"/>
              </a:solidFill>
              <a:latin typeface="Montserrat" panose="00000500000000000000" pitchFamily="50" charset="0"/>
            </a:endParaRPr>
          </a:p>
        </p:txBody>
      </p:sp>
    </p:spTree>
    <p:extLst>
      <p:ext uri="{BB962C8B-B14F-4D97-AF65-F5344CB8AC3E}">
        <p14:creationId xmlns:p14="http://schemas.microsoft.com/office/powerpoint/2010/main" val="38037878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8148680" y="1489385"/>
            <a:ext cx="4047738" cy="1544341"/>
          </a:xfrm>
          <a:prstGeom prst="wedgeRectCallout">
            <a:avLst>
              <a:gd name="adj1" fmla="val -114206"/>
              <a:gd name="adj2" fmla="val 41187"/>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Students, University, Businesses – </a:t>
            </a:r>
            <a:r>
              <a:rPr lang="en-US" sz="1100" dirty="0">
                <a:solidFill>
                  <a:schemeClr val="tx1"/>
                </a:solidFill>
                <a:latin typeface="Montserrat" panose="00000500000000000000" pitchFamily="50" charset="0"/>
              </a:rPr>
              <a:t>Everyone can create Agarthea wallet to store their assets for payment purpose or making transaction both inside and outside Agarthea.</a:t>
            </a:r>
          </a:p>
          <a:p>
            <a:pPr algn="ctr"/>
            <a:endParaRPr lang="en-US" sz="1100" dirty="0">
              <a:solidFill>
                <a:schemeClr val="tx1"/>
              </a:solidFill>
              <a:latin typeface="Montserrat" panose="00000500000000000000" pitchFamily="50" charset="0"/>
            </a:endParaRPr>
          </a:p>
          <a:p>
            <a:pPr algn="ctr"/>
            <a:r>
              <a:rPr lang="en-US" sz="1100" dirty="0">
                <a:solidFill>
                  <a:schemeClr val="tx1"/>
                </a:solidFill>
                <a:latin typeface="Montserrat" panose="00000500000000000000" pitchFamily="50" charset="0"/>
              </a:rPr>
              <a:t>People can also connect their own Web3 wallet to Agarthea platform</a:t>
            </a:r>
          </a:p>
        </p:txBody>
      </p:sp>
    </p:spTree>
    <p:extLst>
      <p:ext uri="{BB962C8B-B14F-4D97-AF65-F5344CB8AC3E}">
        <p14:creationId xmlns:p14="http://schemas.microsoft.com/office/powerpoint/2010/main" val="3362023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25650" y="1589860"/>
            <a:ext cx="4047738" cy="1030688"/>
          </a:xfrm>
          <a:prstGeom prst="wedgeRectCallout">
            <a:avLst>
              <a:gd name="adj1" fmla="val 78519"/>
              <a:gd name="adj2" fmla="val 97876"/>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 </a:t>
            </a:r>
            <a:r>
              <a:rPr lang="en-US" sz="1100" dirty="0">
                <a:solidFill>
                  <a:schemeClr val="tx1"/>
                </a:solidFill>
                <a:latin typeface="Montserrat" panose="00000500000000000000" pitchFamily="50" charset="0"/>
              </a:rPr>
              <a:t>Search and apply jobs</a:t>
            </a:r>
          </a:p>
          <a:p>
            <a:pPr algn="ctr"/>
            <a:r>
              <a:rPr lang="en-US" sz="1100" b="1" dirty="0">
                <a:solidFill>
                  <a:schemeClr val="tx1"/>
                </a:solidFill>
                <a:latin typeface="Montserrat" panose="00000500000000000000" pitchFamily="50" charset="0"/>
              </a:rPr>
              <a:t>Students</a:t>
            </a:r>
            <a:r>
              <a:rPr lang="en-US" sz="1100" dirty="0">
                <a:solidFill>
                  <a:schemeClr val="tx1"/>
                </a:solidFill>
                <a:latin typeface="Montserrat" panose="00000500000000000000" pitchFamily="50" charset="0"/>
              </a:rPr>
              <a:t> – Search and apply jobs after their graduated or internship program</a:t>
            </a: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jobs to people or students</a:t>
            </a:r>
          </a:p>
        </p:txBody>
      </p:sp>
    </p:spTree>
    <p:extLst>
      <p:ext uri="{BB962C8B-B14F-4D97-AF65-F5344CB8AC3E}">
        <p14:creationId xmlns:p14="http://schemas.microsoft.com/office/powerpoint/2010/main" val="2630586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58" name="TextBox 57">
            <a:extLst>
              <a:ext uri="{FF2B5EF4-FFF2-40B4-BE49-F238E27FC236}">
                <a16:creationId xmlns:a16="http://schemas.microsoft.com/office/drawing/2014/main" id="{0A9B58E2-F507-4795-AF3A-A242709A2A49}"/>
              </a:ext>
            </a:extLst>
          </p:cNvPr>
          <p:cNvSpPr txBox="1"/>
          <p:nvPr/>
        </p:nvSpPr>
        <p:spPr>
          <a:xfrm>
            <a:off x="5312341" y="6403558"/>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University</a:t>
            </a:r>
          </a:p>
        </p:txBody>
      </p:sp>
      <p:sp>
        <p:nvSpPr>
          <p:cNvPr id="59" name="TextBox 58">
            <a:extLst>
              <a:ext uri="{FF2B5EF4-FFF2-40B4-BE49-F238E27FC236}">
                <a16:creationId xmlns:a16="http://schemas.microsoft.com/office/drawing/2014/main" id="{DF9CA671-5FE8-4E58-A8F8-80A37D66596F}"/>
              </a:ext>
            </a:extLst>
          </p:cNvPr>
          <p:cNvSpPr txBox="1"/>
          <p:nvPr/>
        </p:nvSpPr>
        <p:spPr>
          <a:xfrm>
            <a:off x="2342354" y="3289381"/>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Student</a:t>
            </a:r>
          </a:p>
        </p:txBody>
      </p:sp>
      <p:sp>
        <p:nvSpPr>
          <p:cNvPr id="60" name="TextBox 59">
            <a:extLst>
              <a:ext uri="{FF2B5EF4-FFF2-40B4-BE49-F238E27FC236}">
                <a16:creationId xmlns:a16="http://schemas.microsoft.com/office/drawing/2014/main" id="{C8812550-F095-4DA1-86A6-5EEAEB0FBE30}"/>
              </a:ext>
            </a:extLst>
          </p:cNvPr>
          <p:cNvSpPr txBox="1"/>
          <p:nvPr/>
        </p:nvSpPr>
        <p:spPr>
          <a:xfrm>
            <a:off x="5098994" y="350749"/>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Everyone Else</a:t>
            </a:r>
          </a:p>
        </p:txBody>
      </p:sp>
      <p:sp>
        <p:nvSpPr>
          <p:cNvPr id="61" name="TextBox 60">
            <a:extLst>
              <a:ext uri="{FF2B5EF4-FFF2-40B4-BE49-F238E27FC236}">
                <a16:creationId xmlns:a16="http://schemas.microsoft.com/office/drawing/2014/main" id="{61C8B74D-F648-4420-A459-3CB29DB70640}"/>
              </a:ext>
            </a:extLst>
          </p:cNvPr>
          <p:cNvSpPr txBox="1"/>
          <p:nvPr/>
        </p:nvSpPr>
        <p:spPr>
          <a:xfrm>
            <a:off x="8485144" y="3170072"/>
            <a:ext cx="1731801"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Businesses</a:t>
            </a:r>
          </a:p>
        </p:txBody>
      </p:sp>
      <p:sp>
        <p:nvSpPr>
          <p:cNvPr id="84" name="Freeform: Shape 83">
            <a:extLst>
              <a:ext uri="{FF2B5EF4-FFF2-40B4-BE49-F238E27FC236}">
                <a16:creationId xmlns:a16="http://schemas.microsoft.com/office/drawing/2014/main" id="{5C86AE75-0AB0-40C2-8E67-642FEB657415}"/>
              </a:ext>
            </a:extLst>
          </p:cNvPr>
          <p:cNvSpPr/>
          <p:nvPr/>
        </p:nvSpPr>
        <p:spPr>
          <a:xfrm>
            <a:off x="4042069" y="1599296"/>
            <a:ext cx="1852760" cy="1865076"/>
          </a:xfrm>
          <a:custGeom>
            <a:avLst/>
            <a:gdLst>
              <a:gd name="connsiteX0" fmla="*/ 964689 w 1852760"/>
              <a:gd name="connsiteY0" fmla="*/ 0 h 1865076"/>
              <a:gd name="connsiteX1" fmla="*/ 1834134 w 1852760"/>
              <a:gd name="connsiteY1" fmla="*/ 220152 h 1865076"/>
              <a:gd name="connsiteX2" fmla="*/ 1852760 w 1852760"/>
              <a:gd name="connsiteY2" fmla="*/ 231468 h 1865076"/>
              <a:gd name="connsiteX3" fmla="*/ 1709967 w 1852760"/>
              <a:gd name="connsiteY3" fmla="*/ 300255 h 1865076"/>
              <a:gd name="connsiteX4" fmla="*/ 898716 w 1852760"/>
              <a:gd name="connsiteY4" fmla="*/ 1194143 h 1865076"/>
              <a:gd name="connsiteX5" fmla="*/ 851120 w 1852760"/>
              <a:gd name="connsiteY5" fmla="*/ 1324185 h 1865076"/>
              <a:gd name="connsiteX6" fmla="*/ 764575 w 1852760"/>
              <a:gd name="connsiteY6" fmla="*/ 1376762 h 1865076"/>
              <a:gd name="connsiteX7" fmla="*/ 376896 w 1852760"/>
              <a:gd name="connsiteY7" fmla="*/ 1729026 h 1865076"/>
              <a:gd name="connsiteX8" fmla="*/ 275159 w 1852760"/>
              <a:gd name="connsiteY8" fmla="*/ 1865076 h 1865076"/>
              <a:gd name="connsiteX9" fmla="*/ 220152 w 1852760"/>
              <a:gd name="connsiteY9" fmla="*/ 1774531 h 1865076"/>
              <a:gd name="connsiteX10" fmla="*/ 0 w 1852760"/>
              <a:gd name="connsiteY10" fmla="*/ 905086 h 1865076"/>
              <a:gd name="connsiteX11" fmla="*/ 82005 w 1852760"/>
              <a:gd name="connsiteY11" fmla="*/ 362673 h 1865076"/>
              <a:gd name="connsiteX12" fmla="*/ 142501 w 1852760"/>
              <a:gd name="connsiteY12" fmla="*/ 197387 h 1865076"/>
              <a:gd name="connsiteX13" fmla="*/ 254691 w 1852760"/>
              <a:gd name="connsiteY13" fmla="*/ 143342 h 1865076"/>
              <a:gd name="connsiteX14" fmla="*/ 964689 w 1852760"/>
              <a:gd name="connsiteY14" fmla="*/ 0 h 186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52760" h="1865076">
                <a:moveTo>
                  <a:pt x="964689" y="0"/>
                </a:moveTo>
                <a:cubicBezTo>
                  <a:pt x="1279498" y="0"/>
                  <a:pt x="1575680" y="79751"/>
                  <a:pt x="1834134" y="220152"/>
                </a:cubicBezTo>
                <a:lnTo>
                  <a:pt x="1852760" y="231468"/>
                </a:lnTo>
                <a:lnTo>
                  <a:pt x="1709967" y="300255"/>
                </a:lnTo>
                <a:cubicBezTo>
                  <a:pt x="1348132" y="496816"/>
                  <a:pt x="1060244" y="812250"/>
                  <a:pt x="898716" y="1194143"/>
                </a:cubicBezTo>
                <a:lnTo>
                  <a:pt x="851120" y="1324185"/>
                </a:lnTo>
                <a:lnTo>
                  <a:pt x="764575" y="1376762"/>
                </a:lnTo>
                <a:cubicBezTo>
                  <a:pt x="619016" y="1475100"/>
                  <a:pt x="488414" y="1593897"/>
                  <a:pt x="376896" y="1729026"/>
                </a:cubicBezTo>
                <a:lnTo>
                  <a:pt x="275159" y="1865076"/>
                </a:lnTo>
                <a:lnTo>
                  <a:pt x="220152" y="1774531"/>
                </a:lnTo>
                <a:cubicBezTo>
                  <a:pt x="79751" y="1516077"/>
                  <a:pt x="0" y="1219895"/>
                  <a:pt x="0" y="905086"/>
                </a:cubicBezTo>
                <a:cubicBezTo>
                  <a:pt x="0" y="716201"/>
                  <a:pt x="28710" y="534021"/>
                  <a:pt x="82005" y="362673"/>
                </a:cubicBezTo>
                <a:lnTo>
                  <a:pt x="142501" y="197387"/>
                </a:lnTo>
                <a:lnTo>
                  <a:pt x="254691" y="143342"/>
                </a:lnTo>
                <a:cubicBezTo>
                  <a:pt x="472916" y="51041"/>
                  <a:pt x="712842" y="0"/>
                  <a:pt x="964689"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3" name="Freeform: Shape 82">
            <a:extLst>
              <a:ext uri="{FF2B5EF4-FFF2-40B4-BE49-F238E27FC236}">
                <a16:creationId xmlns:a16="http://schemas.microsoft.com/office/drawing/2014/main" id="{B843DBB5-03C3-4E8A-8B61-1938A15AA9CA}"/>
              </a:ext>
            </a:extLst>
          </p:cNvPr>
          <p:cNvSpPr/>
          <p:nvPr/>
        </p:nvSpPr>
        <p:spPr>
          <a:xfrm>
            <a:off x="5894829" y="1679399"/>
            <a:ext cx="1795316" cy="1849190"/>
          </a:xfrm>
          <a:custGeom>
            <a:avLst/>
            <a:gdLst>
              <a:gd name="connsiteX0" fmla="*/ 726652 w 1795316"/>
              <a:gd name="connsiteY0" fmla="*/ 0 h 1849190"/>
              <a:gd name="connsiteX1" fmla="*/ 1596097 w 1795316"/>
              <a:gd name="connsiteY1" fmla="*/ 220152 h 1849190"/>
              <a:gd name="connsiteX2" fmla="*/ 1715990 w 1795316"/>
              <a:gd name="connsiteY2" fmla="*/ 292988 h 1849190"/>
              <a:gd name="connsiteX3" fmla="*/ 1758258 w 1795316"/>
              <a:gd name="connsiteY3" fmla="*/ 457376 h 1849190"/>
              <a:gd name="connsiteX4" fmla="*/ 1795316 w 1795316"/>
              <a:gd name="connsiteY4" fmla="*/ 824983 h 1849190"/>
              <a:gd name="connsiteX5" fmla="*/ 1483799 w 1795316"/>
              <a:gd name="connsiteY5" fmla="*/ 1844820 h 1849190"/>
              <a:gd name="connsiteX6" fmla="*/ 1480531 w 1795316"/>
              <a:gd name="connsiteY6" fmla="*/ 1849190 h 1849190"/>
              <a:gd name="connsiteX7" fmla="*/ 1444173 w 1795316"/>
              <a:gd name="connsiteY7" fmla="*/ 1789343 h 1849190"/>
              <a:gd name="connsiteX8" fmla="*/ 951489 w 1795316"/>
              <a:gd name="connsiteY8" fmla="*/ 1296659 h 1849190"/>
              <a:gd name="connsiteX9" fmla="*/ 864898 w 1795316"/>
              <a:gd name="connsiteY9" fmla="*/ 1244054 h 1849190"/>
              <a:gd name="connsiteX10" fmla="*/ 853962 w 1795316"/>
              <a:gd name="connsiteY10" fmla="*/ 1201522 h 1849190"/>
              <a:gd name="connsiteX11" fmla="*/ 131766 w 1795316"/>
              <a:gd name="connsiteY11" fmla="*/ 231414 h 1849190"/>
              <a:gd name="connsiteX12" fmla="*/ 0 w 1795316"/>
              <a:gd name="connsiteY12" fmla="*/ 151365 h 1849190"/>
              <a:gd name="connsiteX13" fmla="*/ 16654 w 1795316"/>
              <a:gd name="connsiteY13" fmla="*/ 143342 h 1849190"/>
              <a:gd name="connsiteX14" fmla="*/ 726652 w 1795316"/>
              <a:gd name="connsiteY14" fmla="*/ 0 h 1849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95316" h="1849190">
                <a:moveTo>
                  <a:pt x="726652" y="0"/>
                </a:moveTo>
                <a:cubicBezTo>
                  <a:pt x="1041461" y="0"/>
                  <a:pt x="1337643" y="79751"/>
                  <a:pt x="1596097" y="220152"/>
                </a:cubicBezTo>
                <a:lnTo>
                  <a:pt x="1715990" y="292988"/>
                </a:lnTo>
                <a:lnTo>
                  <a:pt x="1758258" y="457376"/>
                </a:lnTo>
                <a:cubicBezTo>
                  <a:pt x="1782556" y="576116"/>
                  <a:pt x="1795316" y="699060"/>
                  <a:pt x="1795316" y="824983"/>
                </a:cubicBezTo>
                <a:cubicBezTo>
                  <a:pt x="1795316" y="1202754"/>
                  <a:pt x="1680475" y="1553702"/>
                  <a:pt x="1483799" y="1844820"/>
                </a:cubicBezTo>
                <a:lnTo>
                  <a:pt x="1480531" y="1849190"/>
                </a:lnTo>
                <a:lnTo>
                  <a:pt x="1444173" y="1789343"/>
                </a:lnTo>
                <a:cubicBezTo>
                  <a:pt x="1313056" y="1595264"/>
                  <a:pt x="1145568" y="1427776"/>
                  <a:pt x="951489" y="1296659"/>
                </a:cubicBezTo>
                <a:lnTo>
                  <a:pt x="864898" y="1244054"/>
                </a:lnTo>
                <a:lnTo>
                  <a:pt x="853962" y="1201522"/>
                </a:lnTo>
                <a:cubicBezTo>
                  <a:pt x="729608" y="801710"/>
                  <a:pt x="471404" y="460869"/>
                  <a:pt x="131766" y="231414"/>
                </a:cubicBezTo>
                <a:lnTo>
                  <a:pt x="0" y="151365"/>
                </a:lnTo>
                <a:lnTo>
                  <a:pt x="16654" y="143342"/>
                </a:lnTo>
                <a:cubicBezTo>
                  <a:pt x="234879" y="51041"/>
                  <a:pt x="474805" y="0"/>
                  <a:pt x="726652" y="0"/>
                </a:cubicBezTo>
                <a:close/>
              </a:path>
            </a:pathLst>
          </a:custGeom>
          <a:pattFill prst="pct10">
            <a:fgClr>
              <a:srgbClr val="006600"/>
            </a:fgClr>
            <a:bgClr>
              <a:schemeClr val="bg1"/>
            </a:bgClr>
          </a:patt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Shape 81">
            <a:extLst>
              <a:ext uri="{FF2B5EF4-FFF2-40B4-BE49-F238E27FC236}">
                <a16:creationId xmlns:a16="http://schemas.microsoft.com/office/drawing/2014/main" id="{56637621-9664-49B6-94C0-31F602B86059}"/>
              </a:ext>
            </a:extLst>
          </p:cNvPr>
          <p:cNvSpPr/>
          <p:nvPr/>
        </p:nvSpPr>
        <p:spPr>
          <a:xfrm>
            <a:off x="4797443" y="2664541"/>
            <a:ext cx="2033353" cy="1663879"/>
          </a:xfrm>
          <a:custGeom>
            <a:avLst/>
            <a:gdLst>
              <a:gd name="connsiteX0" fmla="*/ 1029038 w 2033353"/>
              <a:gd name="connsiteY0" fmla="*/ 0 h 1663879"/>
              <a:gd name="connsiteX1" fmla="*/ 1898483 w 2033353"/>
              <a:gd name="connsiteY1" fmla="*/ 220152 h 1663879"/>
              <a:gd name="connsiteX2" fmla="*/ 1962284 w 2033353"/>
              <a:gd name="connsiteY2" fmla="*/ 258912 h 1663879"/>
              <a:gd name="connsiteX3" fmla="*/ 1996295 w 2033353"/>
              <a:gd name="connsiteY3" fmla="*/ 391186 h 1663879"/>
              <a:gd name="connsiteX4" fmla="*/ 2033353 w 2033353"/>
              <a:gd name="connsiteY4" fmla="*/ 758793 h 1663879"/>
              <a:gd name="connsiteX5" fmla="*/ 1951348 w 2033353"/>
              <a:gd name="connsiteY5" fmla="*/ 1301206 h 1663879"/>
              <a:gd name="connsiteX6" fmla="*/ 1890853 w 2033353"/>
              <a:gd name="connsiteY6" fmla="*/ 1466492 h 1663879"/>
              <a:gd name="connsiteX7" fmla="*/ 1778662 w 2033353"/>
              <a:gd name="connsiteY7" fmla="*/ 1520537 h 1663879"/>
              <a:gd name="connsiteX8" fmla="*/ 1068664 w 2033353"/>
              <a:gd name="connsiteY8" fmla="*/ 1663879 h 1663879"/>
              <a:gd name="connsiteX9" fmla="*/ 199219 w 2033353"/>
              <a:gd name="connsiteY9" fmla="*/ 1443727 h 1663879"/>
              <a:gd name="connsiteX10" fmla="*/ 79326 w 2033353"/>
              <a:gd name="connsiteY10" fmla="*/ 1370891 h 1663879"/>
              <a:gd name="connsiteX11" fmla="*/ 37058 w 2033353"/>
              <a:gd name="connsiteY11" fmla="*/ 1206503 h 1663879"/>
              <a:gd name="connsiteX12" fmla="*/ 0 w 2033353"/>
              <a:gd name="connsiteY12" fmla="*/ 838896 h 1663879"/>
              <a:gd name="connsiteX13" fmla="*/ 82005 w 2033353"/>
              <a:gd name="connsiteY13" fmla="*/ 296483 h 1663879"/>
              <a:gd name="connsiteX14" fmla="*/ 95746 w 2033353"/>
              <a:gd name="connsiteY14" fmla="*/ 258940 h 1663879"/>
              <a:gd name="connsiteX15" fmla="*/ 159593 w 2033353"/>
              <a:gd name="connsiteY15" fmla="*/ 220152 h 1663879"/>
              <a:gd name="connsiteX16" fmla="*/ 1029038 w 2033353"/>
              <a:gd name="connsiteY16" fmla="*/ 0 h 1663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353" h="1663879">
                <a:moveTo>
                  <a:pt x="1029038" y="0"/>
                </a:moveTo>
                <a:cubicBezTo>
                  <a:pt x="1343847" y="0"/>
                  <a:pt x="1640029" y="79751"/>
                  <a:pt x="1898483" y="220152"/>
                </a:cubicBezTo>
                <a:lnTo>
                  <a:pt x="1962284" y="258912"/>
                </a:lnTo>
                <a:lnTo>
                  <a:pt x="1996295" y="391186"/>
                </a:lnTo>
                <a:cubicBezTo>
                  <a:pt x="2020593" y="509926"/>
                  <a:pt x="2033353" y="632870"/>
                  <a:pt x="2033353" y="758793"/>
                </a:cubicBezTo>
                <a:cubicBezTo>
                  <a:pt x="2033353" y="947678"/>
                  <a:pt x="2004643" y="1129858"/>
                  <a:pt x="1951348" y="1301206"/>
                </a:cubicBezTo>
                <a:lnTo>
                  <a:pt x="1890853" y="1466492"/>
                </a:lnTo>
                <a:lnTo>
                  <a:pt x="1778662" y="1520537"/>
                </a:lnTo>
                <a:cubicBezTo>
                  <a:pt x="1560437" y="1612839"/>
                  <a:pt x="1320511" y="1663879"/>
                  <a:pt x="1068664" y="1663879"/>
                </a:cubicBezTo>
                <a:cubicBezTo>
                  <a:pt x="753855" y="1663879"/>
                  <a:pt x="457674" y="1584128"/>
                  <a:pt x="199219" y="1443727"/>
                </a:cubicBezTo>
                <a:lnTo>
                  <a:pt x="79326" y="1370891"/>
                </a:lnTo>
                <a:lnTo>
                  <a:pt x="37058" y="1206503"/>
                </a:lnTo>
                <a:cubicBezTo>
                  <a:pt x="12760" y="1087763"/>
                  <a:pt x="0" y="964820"/>
                  <a:pt x="0" y="838896"/>
                </a:cubicBezTo>
                <a:cubicBezTo>
                  <a:pt x="0" y="650011"/>
                  <a:pt x="28711" y="467831"/>
                  <a:pt x="82005" y="296483"/>
                </a:cubicBezTo>
                <a:lnTo>
                  <a:pt x="95746" y="258940"/>
                </a:lnTo>
                <a:lnTo>
                  <a:pt x="159593" y="220152"/>
                </a:lnTo>
                <a:cubicBezTo>
                  <a:pt x="418048" y="79751"/>
                  <a:pt x="714229" y="0"/>
                  <a:pt x="1029038" y="0"/>
                </a:cubicBez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Freeform: Shape 80">
            <a:extLst>
              <a:ext uri="{FF2B5EF4-FFF2-40B4-BE49-F238E27FC236}">
                <a16:creationId xmlns:a16="http://schemas.microsoft.com/office/drawing/2014/main" id="{845C5D5F-C396-481C-8776-4BE64C8C5CD7}"/>
              </a:ext>
            </a:extLst>
          </p:cNvPr>
          <p:cNvSpPr/>
          <p:nvPr/>
        </p:nvSpPr>
        <p:spPr>
          <a:xfrm>
            <a:off x="4002443" y="3464372"/>
            <a:ext cx="1730967" cy="1783000"/>
          </a:xfrm>
          <a:custGeom>
            <a:avLst/>
            <a:gdLst>
              <a:gd name="connsiteX0" fmla="*/ 314785 w 1730967"/>
              <a:gd name="connsiteY0" fmla="*/ 0 h 1783000"/>
              <a:gd name="connsiteX1" fmla="*/ 351143 w 1730967"/>
              <a:gd name="connsiteY1" fmla="*/ 59847 h 1783000"/>
              <a:gd name="connsiteX2" fmla="*/ 843827 w 1730967"/>
              <a:gd name="connsiteY2" fmla="*/ 552531 h 1783000"/>
              <a:gd name="connsiteX3" fmla="*/ 874326 w 1730967"/>
              <a:gd name="connsiteY3" fmla="*/ 571060 h 1783000"/>
              <a:gd name="connsiteX4" fmla="*/ 877005 w 1730967"/>
              <a:gd name="connsiteY4" fmla="*/ 581478 h 1783000"/>
              <a:gd name="connsiteX5" fmla="*/ 1599201 w 1730967"/>
              <a:gd name="connsiteY5" fmla="*/ 1551586 h 1783000"/>
              <a:gd name="connsiteX6" fmla="*/ 1730967 w 1730967"/>
              <a:gd name="connsiteY6" fmla="*/ 1631636 h 1783000"/>
              <a:gd name="connsiteX7" fmla="*/ 1714313 w 1730967"/>
              <a:gd name="connsiteY7" fmla="*/ 1639658 h 1783000"/>
              <a:gd name="connsiteX8" fmla="*/ 1004315 w 1730967"/>
              <a:gd name="connsiteY8" fmla="*/ 1783000 h 1783000"/>
              <a:gd name="connsiteX9" fmla="*/ 134870 w 1730967"/>
              <a:gd name="connsiteY9" fmla="*/ 1562848 h 1783000"/>
              <a:gd name="connsiteX10" fmla="*/ 71069 w 1730967"/>
              <a:gd name="connsiteY10" fmla="*/ 1524088 h 1783000"/>
              <a:gd name="connsiteX11" fmla="*/ 37058 w 1730967"/>
              <a:gd name="connsiteY11" fmla="*/ 1391814 h 1783000"/>
              <a:gd name="connsiteX12" fmla="*/ 0 w 1730967"/>
              <a:gd name="connsiteY12" fmla="*/ 1024207 h 1783000"/>
              <a:gd name="connsiteX13" fmla="*/ 311517 w 1730967"/>
              <a:gd name="connsiteY13" fmla="*/ 4370 h 1783000"/>
              <a:gd name="connsiteX14" fmla="*/ 314785 w 1730967"/>
              <a:gd name="connsiteY14" fmla="*/ 0 h 178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30967" h="1783000">
                <a:moveTo>
                  <a:pt x="314785" y="0"/>
                </a:moveTo>
                <a:lnTo>
                  <a:pt x="351143" y="59847"/>
                </a:lnTo>
                <a:cubicBezTo>
                  <a:pt x="482261" y="253926"/>
                  <a:pt x="649749" y="421414"/>
                  <a:pt x="843827" y="552531"/>
                </a:cubicBezTo>
                <a:lnTo>
                  <a:pt x="874326" y="571060"/>
                </a:lnTo>
                <a:lnTo>
                  <a:pt x="877005" y="581478"/>
                </a:lnTo>
                <a:cubicBezTo>
                  <a:pt x="1001360" y="981290"/>
                  <a:pt x="1259563" y="1322131"/>
                  <a:pt x="1599201" y="1551586"/>
                </a:cubicBezTo>
                <a:lnTo>
                  <a:pt x="1730967" y="1631636"/>
                </a:lnTo>
                <a:lnTo>
                  <a:pt x="1714313" y="1639658"/>
                </a:lnTo>
                <a:cubicBezTo>
                  <a:pt x="1496088" y="1731960"/>
                  <a:pt x="1256162" y="1783000"/>
                  <a:pt x="1004315" y="1783000"/>
                </a:cubicBezTo>
                <a:cubicBezTo>
                  <a:pt x="689506" y="1783000"/>
                  <a:pt x="393325" y="1703249"/>
                  <a:pt x="134870" y="1562848"/>
                </a:cubicBezTo>
                <a:lnTo>
                  <a:pt x="71069" y="1524088"/>
                </a:lnTo>
                <a:lnTo>
                  <a:pt x="37058" y="1391814"/>
                </a:lnTo>
                <a:cubicBezTo>
                  <a:pt x="12760" y="1273074"/>
                  <a:pt x="0" y="1150131"/>
                  <a:pt x="0" y="1024207"/>
                </a:cubicBezTo>
                <a:cubicBezTo>
                  <a:pt x="0" y="646437"/>
                  <a:pt x="114842" y="295489"/>
                  <a:pt x="311517" y="4370"/>
                </a:cubicBezTo>
                <a:lnTo>
                  <a:pt x="314785"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74954DA6-164C-48F2-A627-153185274F85}"/>
              </a:ext>
            </a:extLst>
          </p:cNvPr>
          <p:cNvSpPr/>
          <p:nvPr/>
        </p:nvSpPr>
        <p:spPr>
          <a:xfrm>
            <a:off x="5733410" y="3528589"/>
            <a:ext cx="1917109" cy="1798886"/>
          </a:xfrm>
          <a:custGeom>
            <a:avLst/>
            <a:gdLst>
              <a:gd name="connsiteX0" fmla="*/ 1641950 w 1917109"/>
              <a:gd name="connsiteY0" fmla="*/ 0 h 1798886"/>
              <a:gd name="connsiteX1" fmla="*/ 1696957 w 1917109"/>
              <a:gd name="connsiteY1" fmla="*/ 90545 h 1798886"/>
              <a:gd name="connsiteX2" fmla="*/ 1917109 w 1917109"/>
              <a:gd name="connsiteY2" fmla="*/ 959990 h 1798886"/>
              <a:gd name="connsiteX3" fmla="*/ 1835104 w 1917109"/>
              <a:gd name="connsiteY3" fmla="*/ 1502403 h 1798886"/>
              <a:gd name="connsiteX4" fmla="*/ 1821363 w 1917109"/>
              <a:gd name="connsiteY4" fmla="*/ 1539946 h 1798886"/>
              <a:gd name="connsiteX5" fmla="*/ 1757516 w 1917109"/>
              <a:gd name="connsiteY5" fmla="*/ 1578734 h 1798886"/>
              <a:gd name="connsiteX6" fmla="*/ 888071 w 1917109"/>
              <a:gd name="connsiteY6" fmla="*/ 1798886 h 1798886"/>
              <a:gd name="connsiteX7" fmla="*/ 18626 w 1917109"/>
              <a:gd name="connsiteY7" fmla="*/ 1578734 h 1798886"/>
              <a:gd name="connsiteX8" fmla="*/ 0 w 1917109"/>
              <a:gd name="connsiteY8" fmla="*/ 1567419 h 1798886"/>
              <a:gd name="connsiteX9" fmla="*/ 142793 w 1917109"/>
              <a:gd name="connsiteY9" fmla="*/ 1498631 h 1798886"/>
              <a:gd name="connsiteX10" fmla="*/ 954044 w 1917109"/>
              <a:gd name="connsiteY10" fmla="*/ 604743 h 1798886"/>
              <a:gd name="connsiteX11" fmla="*/ 954886 w 1917109"/>
              <a:gd name="connsiteY11" fmla="*/ 602444 h 1798886"/>
              <a:gd name="connsiteX12" fmla="*/ 1002142 w 1917109"/>
              <a:gd name="connsiteY12" fmla="*/ 579679 h 1798886"/>
              <a:gd name="connsiteX13" fmla="*/ 1540213 w 1917109"/>
              <a:gd name="connsiteY13" fmla="*/ 136050 h 1798886"/>
              <a:gd name="connsiteX14" fmla="*/ 1641950 w 1917109"/>
              <a:gd name="connsiteY14" fmla="*/ 0 h 179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17109" h="1798886">
                <a:moveTo>
                  <a:pt x="1641950" y="0"/>
                </a:moveTo>
                <a:lnTo>
                  <a:pt x="1696957" y="90545"/>
                </a:lnTo>
                <a:cubicBezTo>
                  <a:pt x="1837358" y="348999"/>
                  <a:pt x="1917109" y="645181"/>
                  <a:pt x="1917109" y="959990"/>
                </a:cubicBezTo>
                <a:cubicBezTo>
                  <a:pt x="1917109" y="1148875"/>
                  <a:pt x="1888399" y="1331055"/>
                  <a:pt x="1835104" y="1502403"/>
                </a:cubicBezTo>
                <a:lnTo>
                  <a:pt x="1821363" y="1539946"/>
                </a:lnTo>
                <a:lnTo>
                  <a:pt x="1757516" y="1578734"/>
                </a:lnTo>
                <a:cubicBezTo>
                  <a:pt x="1499062" y="1719135"/>
                  <a:pt x="1202880" y="1798886"/>
                  <a:pt x="888071" y="1798886"/>
                </a:cubicBezTo>
                <a:cubicBezTo>
                  <a:pt x="573262" y="1798886"/>
                  <a:pt x="277081" y="1719135"/>
                  <a:pt x="18626" y="1578734"/>
                </a:cubicBezTo>
                <a:lnTo>
                  <a:pt x="0" y="1567419"/>
                </a:lnTo>
                <a:lnTo>
                  <a:pt x="142793" y="1498631"/>
                </a:lnTo>
                <a:cubicBezTo>
                  <a:pt x="504628" y="1302071"/>
                  <a:pt x="792517" y="986637"/>
                  <a:pt x="954044" y="604743"/>
                </a:cubicBezTo>
                <a:lnTo>
                  <a:pt x="954886" y="602444"/>
                </a:lnTo>
                <a:lnTo>
                  <a:pt x="1002142" y="579679"/>
                </a:lnTo>
                <a:cubicBezTo>
                  <a:pt x="1208905" y="467359"/>
                  <a:pt x="1391522" y="316223"/>
                  <a:pt x="1540213" y="136050"/>
                </a:cubicBezTo>
                <a:lnTo>
                  <a:pt x="164195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BD0CDFE3-C48B-4941-A70F-22F1A26FAA46}"/>
              </a:ext>
            </a:extLst>
          </p:cNvPr>
          <p:cNvSpPr/>
          <p:nvPr/>
        </p:nvSpPr>
        <p:spPr>
          <a:xfrm>
            <a:off x="4184570" y="680344"/>
            <a:ext cx="3426249" cy="1292043"/>
          </a:xfrm>
          <a:custGeom>
            <a:avLst/>
            <a:gdLst>
              <a:gd name="connsiteX0" fmla="*/ 1681537 w 3426249"/>
              <a:gd name="connsiteY0" fmla="*/ 0 h 1292043"/>
              <a:gd name="connsiteX1" fmla="*/ 3423570 w 3426249"/>
              <a:gd name="connsiteY1" fmla="*/ 1281625 h 1292043"/>
              <a:gd name="connsiteX2" fmla="*/ 3426249 w 3426249"/>
              <a:gd name="connsiteY2" fmla="*/ 1292043 h 1292043"/>
              <a:gd name="connsiteX3" fmla="*/ 3306356 w 3426249"/>
              <a:gd name="connsiteY3" fmla="*/ 1219207 h 1292043"/>
              <a:gd name="connsiteX4" fmla="*/ 2436911 w 3426249"/>
              <a:gd name="connsiteY4" fmla="*/ 999055 h 1292043"/>
              <a:gd name="connsiteX5" fmla="*/ 1726913 w 3426249"/>
              <a:gd name="connsiteY5" fmla="*/ 1142397 h 1292043"/>
              <a:gd name="connsiteX6" fmla="*/ 1710259 w 3426249"/>
              <a:gd name="connsiteY6" fmla="*/ 1150420 h 1292043"/>
              <a:gd name="connsiteX7" fmla="*/ 1691633 w 3426249"/>
              <a:gd name="connsiteY7" fmla="*/ 1139104 h 1292043"/>
              <a:gd name="connsiteX8" fmla="*/ 822188 w 3426249"/>
              <a:gd name="connsiteY8" fmla="*/ 918952 h 1292043"/>
              <a:gd name="connsiteX9" fmla="*/ 112190 w 3426249"/>
              <a:gd name="connsiteY9" fmla="*/ 1062294 h 1292043"/>
              <a:gd name="connsiteX10" fmla="*/ 0 w 3426249"/>
              <a:gd name="connsiteY10" fmla="*/ 1116339 h 1292043"/>
              <a:gd name="connsiteX11" fmla="*/ 841 w 3426249"/>
              <a:gd name="connsiteY11" fmla="*/ 1114040 h 1292043"/>
              <a:gd name="connsiteX12" fmla="*/ 1681537 w 3426249"/>
              <a:gd name="connsiteY12" fmla="*/ 0 h 129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6249" h="1292043">
                <a:moveTo>
                  <a:pt x="1681537" y="0"/>
                </a:moveTo>
                <a:cubicBezTo>
                  <a:pt x="2500040" y="0"/>
                  <a:pt x="3192626" y="539117"/>
                  <a:pt x="3423570" y="1281625"/>
                </a:cubicBezTo>
                <a:lnTo>
                  <a:pt x="3426249" y="1292043"/>
                </a:lnTo>
                <a:lnTo>
                  <a:pt x="3306356" y="1219207"/>
                </a:lnTo>
                <a:cubicBezTo>
                  <a:pt x="3047902" y="1078806"/>
                  <a:pt x="2751720" y="999055"/>
                  <a:pt x="2436911" y="999055"/>
                </a:cubicBezTo>
                <a:cubicBezTo>
                  <a:pt x="2185064" y="999055"/>
                  <a:pt x="1945138" y="1050096"/>
                  <a:pt x="1726913" y="1142397"/>
                </a:cubicBezTo>
                <a:lnTo>
                  <a:pt x="1710259" y="1150420"/>
                </a:lnTo>
                <a:lnTo>
                  <a:pt x="1691633" y="1139104"/>
                </a:lnTo>
                <a:cubicBezTo>
                  <a:pt x="1433179" y="998703"/>
                  <a:pt x="1136997" y="918952"/>
                  <a:pt x="822188" y="918952"/>
                </a:cubicBezTo>
                <a:cubicBezTo>
                  <a:pt x="570341" y="918952"/>
                  <a:pt x="330415" y="969993"/>
                  <a:pt x="112190" y="1062294"/>
                </a:cubicBezTo>
                <a:lnTo>
                  <a:pt x="0" y="1116339"/>
                </a:lnTo>
                <a:lnTo>
                  <a:pt x="841" y="1114040"/>
                </a:lnTo>
                <a:cubicBezTo>
                  <a:pt x="277745" y="459366"/>
                  <a:pt x="925996" y="0"/>
                  <a:pt x="1681537" y="0"/>
                </a:cubicBez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97DE751-7078-4B08-B26F-357CE971DAA4}"/>
              </a:ext>
            </a:extLst>
          </p:cNvPr>
          <p:cNvSpPr/>
          <p:nvPr/>
        </p:nvSpPr>
        <p:spPr>
          <a:xfrm>
            <a:off x="3182720" y="1796683"/>
            <a:ext cx="1134508" cy="3191777"/>
          </a:xfrm>
          <a:custGeom>
            <a:avLst/>
            <a:gdLst>
              <a:gd name="connsiteX0" fmla="*/ 1001850 w 1134508"/>
              <a:gd name="connsiteY0" fmla="*/ 0 h 3191777"/>
              <a:gd name="connsiteX1" fmla="*/ 941354 w 1134508"/>
              <a:gd name="connsiteY1" fmla="*/ 165286 h 3191777"/>
              <a:gd name="connsiteX2" fmla="*/ 859349 w 1134508"/>
              <a:gd name="connsiteY2" fmla="*/ 707699 h 3191777"/>
              <a:gd name="connsiteX3" fmla="*/ 1079501 w 1134508"/>
              <a:gd name="connsiteY3" fmla="*/ 1577144 h 3191777"/>
              <a:gd name="connsiteX4" fmla="*/ 1134508 w 1134508"/>
              <a:gd name="connsiteY4" fmla="*/ 1667689 h 3191777"/>
              <a:gd name="connsiteX5" fmla="*/ 1131240 w 1134508"/>
              <a:gd name="connsiteY5" fmla="*/ 1672059 h 3191777"/>
              <a:gd name="connsiteX6" fmla="*/ 819723 w 1134508"/>
              <a:gd name="connsiteY6" fmla="*/ 2691896 h 3191777"/>
              <a:gd name="connsiteX7" fmla="*/ 856781 w 1134508"/>
              <a:gd name="connsiteY7" fmla="*/ 3059503 h 3191777"/>
              <a:gd name="connsiteX8" fmla="*/ 890792 w 1134508"/>
              <a:gd name="connsiteY8" fmla="*/ 3191777 h 3191777"/>
              <a:gd name="connsiteX9" fmla="*/ 804201 w 1134508"/>
              <a:gd name="connsiteY9" fmla="*/ 3139172 h 3191777"/>
              <a:gd name="connsiteX10" fmla="*/ 0 w 1134508"/>
              <a:gd name="connsiteY10" fmla="*/ 1626651 h 3191777"/>
              <a:gd name="connsiteX11" fmla="*/ 954593 w 1134508"/>
              <a:gd name="connsiteY11" fmla="*/ 22765 h 3191777"/>
              <a:gd name="connsiteX12" fmla="*/ 1001850 w 1134508"/>
              <a:gd name="connsiteY12" fmla="*/ 0 h 31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34508" h="3191777">
                <a:moveTo>
                  <a:pt x="1001850" y="0"/>
                </a:moveTo>
                <a:lnTo>
                  <a:pt x="941354" y="165286"/>
                </a:lnTo>
                <a:cubicBezTo>
                  <a:pt x="888059" y="336634"/>
                  <a:pt x="859349" y="518814"/>
                  <a:pt x="859349" y="707699"/>
                </a:cubicBezTo>
                <a:cubicBezTo>
                  <a:pt x="859349" y="1022508"/>
                  <a:pt x="939100" y="1318690"/>
                  <a:pt x="1079501" y="1577144"/>
                </a:cubicBezTo>
                <a:lnTo>
                  <a:pt x="1134508" y="1667689"/>
                </a:lnTo>
                <a:lnTo>
                  <a:pt x="1131240" y="1672059"/>
                </a:lnTo>
                <a:cubicBezTo>
                  <a:pt x="934565" y="1963178"/>
                  <a:pt x="819723" y="2314126"/>
                  <a:pt x="819723" y="2691896"/>
                </a:cubicBezTo>
                <a:cubicBezTo>
                  <a:pt x="819723" y="2817820"/>
                  <a:pt x="832483" y="2940763"/>
                  <a:pt x="856781" y="3059503"/>
                </a:cubicBezTo>
                <a:lnTo>
                  <a:pt x="890792" y="3191777"/>
                </a:lnTo>
                <a:lnTo>
                  <a:pt x="804201" y="3139172"/>
                </a:lnTo>
                <a:cubicBezTo>
                  <a:pt x="319004" y="2811379"/>
                  <a:pt x="0" y="2256269"/>
                  <a:pt x="0" y="1626651"/>
                </a:cubicBezTo>
                <a:cubicBezTo>
                  <a:pt x="0" y="934072"/>
                  <a:pt x="385995" y="331646"/>
                  <a:pt x="954593" y="22765"/>
                </a:cubicBezTo>
                <a:lnTo>
                  <a:pt x="100185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Freeform: Shape 76">
            <a:extLst>
              <a:ext uri="{FF2B5EF4-FFF2-40B4-BE49-F238E27FC236}">
                <a16:creationId xmlns:a16="http://schemas.microsoft.com/office/drawing/2014/main" id="{55639D06-7B5A-4725-9621-EA1326C41C76}"/>
              </a:ext>
            </a:extLst>
          </p:cNvPr>
          <p:cNvSpPr/>
          <p:nvPr/>
        </p:nvSpPr>
        <p:spPr>
          <a:xfrm>
            <a:off x="4893189" y="1830764"/>
            <a:ext cx="1866538" cy="1092717"/>
          </a:xfrm>
          <a:custGeom>
            <a:avLst/>
            <a:gdLst>
              <a:gd name="connsiteX0" fmla="*/ 1001640 w 1866538"/>
              <a:gd name="connsiteY0" fmla="*/ 0 h 1092717"/>
              <a:gd name="connsiteX1" fmla="*/ 1133406 w 1866538"/>
              <a:gd name="connsiteY1" fmla="*/ 80049 h 1092717"/>
              <a:gd name="connsiteX2" fmla="*/ 1855602 w 1866538"/>
              <a:gd name="connsiteY2" fmla="*/ 1050157 h 1092717"/>
              <a:gd name="connsiteX3" fmla="*/ 1866538 w 1866538"/>
              <a:gd name="connsiteY3" fmla="*/ 1092689 h 1092717"/>
              <a:gd name="connsiteX4" fmla="*/ 1802737 w 1866538"/>
              <a:gd name="connsiteY4" fmla="*/ 1053929 h 1092717"/>
              <a:gd name="connsiteX5" fmla="*/ 933292 w 1866538"/>
              <a:gd name="connsiteY5" fmla="*/ 833777 h 1092717"/>
              <a:gd name="connsiteX6" fmla="*/ 63847 w 1866538"/>
              <a:gd name="connsiteY6" fmla="*/ 1053929 h 1092717"/>
              <a:gd name="connsiteX7" fmla="*/ 0 w 1866538"/>
              <a:gd name="connsiteY7" fmla="*/ 1092717 h 1092717"/>
              <a:gd name="connsiteX8" fmla="*/ 47596 w 1866538"/>
              <a:gd name="connsiteY8" fmla="*/ 962675 h 1092717"/>
              <a:gd name="connsiteX9" fmla="*/ 858847 w 1866538"/>
              <a:gd name="connsiteY9" fmla="*/ 68787 h 1092717"/>
              <a:gd name="connsiteX10" fmla="*/ 1001640 w 1866538"/>
              <a:gd name="connsiteY10" fmla="*/ 0 h 109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66538" h="1092717">
                <a:moveTo>
                  <a:pt x="1001640" y="0"/>
                </a:moveTo>
                <a:lnTo>
                  <a:pt x="1133406" y="80049"/>
                </a:lnTo>
                <a:cubicBezTo>
                  <a:pt x="1473044" y="309504"/>
                  <a:pt x="1731248" y="650345"/>
                  <a:pt x="1855602" y="1050157"/>
                </a:cubicBezTo>
                <a:lnTo>
                  <a:pt x="1866538" y="1092689"/>
                </a:lnTo>
                <a:lnTo>
                  <a:pt x="1802737" y="1053929"/>
                </a:lnTo>
                <a:cubicBezTo>
                  <a:pt x="1544283" y="913528"/>
                  <a:pt x="1248101" y="833777"/>
                  <a:pt x="933292" y="833777"/>
                </a:cubicBezTo>
                <a:cubicBezTo>
                  <a:pt x="618483" y="833777"/>
                  <a:pt x="322302" y="913528"/>
                  <a:pt x="63847" y="1053929"/>
                </a:cubicBezTo>
                <a:lnTo>
                  <a:pt x="0" y="1092717"/>
                </a:lnTo>
                <a:lnTo>
                  <a:pt x="47596" y="962675"/>
                </a:lnTo>
                <a:cubicBezTo>
                  <a:pt x="209124" y="580782"/>
                  <a:pt x="497012" y="265348"/>
                  <a:pt x="858847" y="68787"/>
                </a:cubicBezTo>
                <a:lnTo>
                  <a:pt x="1001640" y="0"/>
                </a:lnTo>
                <a:close/>
              </a:path>
            </a:pathLst>
          </a:custGeom>
          <a:no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6" name="Freeform: Shape 75">
            <a:extLst>
              <a:ext uri="{FF2B5EF4-FFF2-40B4-BE49-F238E27FC236}">
                <a16:creationId xmlns:a16="http://schemas.microsoft.com/office/drawing/2014/main" id="{A0784922-4368-402A-A6DB-19DEDDAE9459}"/>
              </a:ext>
            </a:extLst>
          </p:cNvPr>
          <p:cNvSpPr/>
          <p:nvPr/>
        </p:nvSpPr>
        <p:spPr>
          <a:xfrm>
            <a:off x="7375360" y="1972387"/>
            <a:ext cx="1070159" cy="3096148"/>
          </a:xfrm>
          <a:custGeom>
            <a:avLst/>
            <a:gdLst>
              <a:gd name="connsiteX0" fmla="*/ 235459 w 1070159"/>
              <a:gd name="connsiteY0" fmla="*/ 0 h 3096148"/>
              <a:gd name="connsiteX1" fmla="*/ 265958 w 1070159"/>
              <a:gd name="connsiteY1" fmla="*/ 18529 h 3096148"/>
              <a:gd name="connsiteX2" fmla="*/ 1070159 w 1070159"/>
              <a:gd name="connsiteY2" fmla="*/ 1531050 h 3096148"/>
              <a:gd name="connsiteX3" fmla="*/ 265958 w 1070159"/>
              <a:gd name="connsiteY3" fmla="*/ 3043571 h 3096148"/>
              <a:gd name="connsiteX4" fmla="*/ 179413 w 1070159"/>
              <a:gd name="connsiteY4" fmla="*/ 3096148 h 3096148"/>
              <a:gd name="connsiteX5" fmla="*/ 193154 w 1070159"/>
              <a:gd name="connsiteY5" fmla="*/ 3058605 h 3096148"/>
              <a:gd name="connsiteX6" fmla="*/ 275159 w 1070159"/>
              <a:gd name="connsiteY6" fmla="*/ 2516192 h 3096148"/>
              <a:gd name="connsiteX7" fmla="*/ 55007 w 1070159"/>
              <a:gd name="connsiteY7" fmla="*/ 1646747 h 3096148"/>
              <a:gd name="connsiteX8" fmla="*/ 0 w 1070159"/>
              <a:gd name="connsiteY8" fmla="*/ 1556202 h 3096148"/>
              <a:gd name="connsiteX9" fmla="*/ 3268 w 1070159"/>
              <a:gd name="connsiteY9" fmla="*/ 1551832 h 3096148"/>
              <a:gd name="connsiteX10" fmla="*/ 314785 w 1070159"/>
              <a:gd name="connsiteY10" fmla="*/ 531995 h 3096148"/>
              <a:gd name="connsiteX11" fmla="*/ 277727 w 1070159"/>
              <a:gd name="connsiteY11" fmla="*/ 164388 h 3096148"/>
              <a:gd name="connsiteX12" fmla="*/ 235459 w 1070159"/>
              <a:gd name="connsiteY12" fmla="*/ 0 h 3096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0159" h="3096148">
                <a:moveTo>
                  <a:pt x="235459" y="0"/>
                </a:moveTo>
                <a:lnTo>
                  <a:pt x="265958" y="18529"/>
                </a:lnTo>
                <a:cubicBezTo>
                  <a:pt x="751155" y="346322"/>
                  <a:pt x="1070159" y="901433"/>
                  <a:pt x="1070159" y="1531050"/>
                </a:cubicBezTo>
                <a:cubicBezTo>
                  <a:pt x="1070159" y="2160668"/>
                  <a:pt x="751155" y="2715778"/>
                  <a:pt x="265958" y="3043571"/>
                </a:cubicBezTo>
                <a:lnTo>
                  <a:pt x="179413" y="3096148"/>
                </a:lnTo>
                <a:lnTo>
                  <a:pt x="193154" y="3058605"/>
                </a:lnTo>
                <a:cubicBezTo>
                  <a:pt x="246449" y="2887257"/>
                  <a:pt x="275159" y="2705077"/>
                  <a:pt x="275159" y="2516192"/>
                </a:cubicBezTo>
                <a:cubicBezTo>
                  <a:pt x="275159" y="2201383"/>
                  <a:pt x="195408" y="1905201"/>
                  <a:pt x="55007" y="1646747"/>
                </a:cubicBezTo>
                <a:lnTo>
                  <a:pt x="0" y="1556202"/>
                </a:lnTo>
                <a:lnTo>
                  <a:pt x="3268" y="1551832"/>
                </a:lnTo>
                <a:cubicBezTo>
                  <a:pt x="199944" y="1260714"/>
                  <a:pt x="314785" y="909766"/>
                  <a:pt x="314785" y="531995"/>
                </a:cubicBezTo>
                <a:cubicBezTo>
                  <a:pt x="314785" y="406072"/>
                  <a:pt x="302025" y="283128"/>
                  <a:pt x="277727" y="164388"/>
                </a:cubicBezTo>
                <a:lnTo>
                  <a:pt x="235459"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B36E2905-7FA6-424C-BB51-6B8D1D243372}"/>
              </a:ext>
            </a:extLst>
          </p:cNvPr>
          <p:cNvSpPr/>
          <p:nvPr/>
        </p:nvSpPr>
        <p:spPr>
          <a:xfrm>
            <a:off x="6688296" y="2923453"/>
            <a:ext cx="687064" cy="1207580"/>
          </a:xfrm>
          <a:custGeom>
            <a:avLst/>
            <a:gdLst>
              <a:gd name="connsiteX0" fmla="*/ 71431 w 687064"/>
              <a:gd name="connsiteY0" fmla="*/ 0 h 1207580"/>
              <a:gd name="connsiteX1" fmla="*/ 158022 w 687064"/>
              <a:gd name="connsiteY1" fmla="*/ 52605 h 1207580"/>
              <a:gd name="connsiteX2" fmla="*/ 650706 w 687064"/>
              <a:gd name="connsiteY2" fmla="*/ 545289 h 1207580"/>
              <a:gd name="connsiteX3" fmla="*/ 687064 w 687064"/>
              <a:gd name="connsiteY3" fmla="*/ 605136 h 1207580"/>
              <a:gd name="connsiteX4" fmla="*/ 585327 w 687064"/>
              <a:gd name="connsiteY4" fmla="*/ 741186 h 1207580"/>
              <a:gd name="connsiteX5" fmla="*/ 47256 w 687064"/>
              <a:gd name="connsiteY5" fmla="*/ 1184815 h 1207580"/>
              <a:gd name="connsiteX6" fmla="*/ 0 w 687064"/>
              <a:gd name="connsiteY6" fmla="*/ 1207580 h 1207580"/>
              <a:gd name="connsiteX7" fmla="*/ 60495 w 687064"/>
              <a:gd name="connsiteY7" fmla="*/ 1042294 h 1207580"/>
              <a:gd name="connsiteX8" fmla="*/ 142500 w 687064"/>
              <a:gd name="connsiteY8" fmla="*/ 499881 h 1207580"/>
              <a:gd name="connsiteX9" fmla="*/ 105442 w 687064"/>
              <a:gd name="connsiteY9" fmla="*/ 132274 h 1207580"/>
              <a:gd name="connsiteX10" fmla="*/ 71431 w 687064"/>
              <a:gd name="connsiteY10" fmla="*/ 0 h 1207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7064" h="1207580">
                <a:moveTo>
                  <a:pt x="71431" y="0"/>
                </a:moveTo>
                <a:lnTo>
                  <a:pt x="158022" y="52605"/>
                </a:lnTo>
                <a:cubicBezTo>
                  <a:pt x="352101" y="183722"/>
                  <a:pt x="519589" y="351210"/>
                  <a:pt x="650706" y="545289"/>
                </a:cubicBezTo>
                <a:lnTo>
                  <a:pt x="687064" y="605136"/>
                </a:lnTo>
                <a:lnTo>
                  <a:pt x="585327" y="741186"/>
                </a:lnTo>
                <a:cubicBezTo>
                  <a:pt x="436636" y="921359"/>
                  <a:pt x="254019" y="1072495"/>
                  <a:pt x="47256" y="1184815"/>
                </a:cubicBezTo>
                <a:lnTo>
                  <a:pt x="0" y="1207580"/>
                </a:lnTo>
                <a:lnTo>
                  <a:pt x="60495" y="1042294"/>
                </a:lnTo>
                <a:cubicBezTo>
                  <a:pt x="113790" y="870946"/>
                  <a:pt x="142500" y="688766"/>
                  <a:pt x="142500" y="499881"/>
                </a:cubicBezTo>
                <a:cubicBezTo>
                  <a:pt x="142500" y="373958"/>
                  <a:pt x="129740" y="251014"/>
                  <a:pt x="105442" y="132274"/>
                </a:cubicBezTo>
                <a:lnTo>
                  <a:pt x="7143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4" name="Freeform: Shape 73">
            <a:extLst>
              <a:ext uri="{FF2B5EF4-FFF2-40B4-BE49-F238E27FC236}">
                <a16:creationId xmlns:a16="http://schemas.microsoft.com/office/drawing/2014/main" id="{8CA2FA0E-D8CB-4412-A097-AC2D6F004456}"/>
              </a:ext>
            </a:extLst>
          </p:cNvPr>
          <p:cNvSpPr/>
          <p:nvPr/>
        </p:nvSpPr>
        <p:spPr>
          <a:xfrm>
            <a:off x="4317228" y="2923481"/>
            <a:ext cx="575961" cy="1111951"/>
          </a:xfrm>
          <a:custGeom>
            <a:avLst/>
            <a:gdLst>
              <a:gd name="connsiteX0" fmla="*/ 575961 w 575961"/>
              <a:gd name="connsiteY0" fmla="*/ 0 h 1111951"/>
              <a:gd name="connsiteX1" fmla="*/ 562220 w 575961"/>
              <a:gd name="connsiteY1" fmla="*/ 37543 h 1111951"/>
              <a:gd name="connsiteX2" fmla="*/ 480215 w 575961"/>
              <a:gd name="connsiteY2" fmla="*/ 579956 h 1111951"/>
              <a:gd name="connsiteX3" fmla="*/ 517273 w 575961"/>
              <a:gd name="connsiteY3" fmla="*/ 947563 h 1111951"/>
              <a:gd name="connsiteX4" fmla="*/ 559541 w 575961"/>
              <a:gd name="connsiteY4" fmla="*/ 1111951 h 1111951"/>
              <a:gd name="connsiteX5" fmla="*/ 529042 w 575961"/>
              <a:gd name="connsiteY5" fmla="*/ 1093422 h 1111951"/>
              <a:gd name="connsiteX6" fmla="*/ 36358 w 575961"/>
              <a:gd name="connsiteY6" fmla="*/ 600738 h 1111951"/>
              <a:gd name="connsiteX7" fmla="*/ 0 w 575961"/>
              <a:gd name="connsiteY7" fmla="*/ 540891 h 1111951"/>
              <a:gd name="connsiteX8" fmla="*/ 101737 w 575961"/>
              <a:gd name="connsiteY8" fmla="*/ 404841 h 1111951"/>
              <a:gd name="connsiteX9" fmla="*/ 489416 w 575961"/>
              <a:gd name="connsiteY9" fmla="*/ 52577 h 1111951"/>
              <a:gd name="connsiteX10" fmla="*/ 575961 w 575961"/>
              <a:gd name="connsiteY10" fmla="*/ 0 h 111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75961" h="1111951">
                <a:moveTo>
                  <a:pt x="575961" y="0"/>
                </a:moveTo>
                <a:lnTo>
                  <a:pt x="562220" y="37543"/>
                </a:lnTo>
                <a:cubicBezTo>
                  <a:pt x="508926" y="208891"/>
                  <a:pt x="480215" y="391071"/>
                  <a:pt x="480215" y="579956"/>
                </a:cubicBezTo>
                <a:cubicBezTo>
                  <a:pt x="480215" y="705880"/>
                  <a:pt x="492975" y="828823"/>
                  <a:pt x="517273" y="947563"/>
                </a:cubicBezTo>
                <a:lnTo>
                  <a:pt x="559541" y="1111951"/>
                </a:lnTo>
                <a:lnTo>
                  <a:pt x="529042" y="1093422"/>
                </a:lnTo>
                <a:cubicBezTo>
                  <a:pt x="334964" y="962305"/>
                  <a:pt x="167476" y="794817"/>
                  <a:pt x="36358" y="600738"/>
                </a:cubicBezTo>
                <a:lnTo>
                  <a:pt x="0" y="540891"/>
                </a:lnTo>
                <a:lnTo>
                  <a:pt x="101737" y="404841"/>
                </a:lnTo>
                <a:cubicBezTo>
                  <a:pt x="213255" y="269712"/>
                  <a:pt x="343857" y="150915"/>
                  <a:pt x="489416" y="52577"/>
                </a:cubicBezTo>
                <a:lnTo>
                  <a:pt x="575961"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Freeform: Shape 72">
            <a:extLst>
              <a:ext uri="{FF2B5EF4-FFF2-40B4-BE49-F238E27FC236}">
                <a16:creationId xmlns:a16="http://schemas.microsoft.com/office/drawing/2014/main" id="{1178D7A2-EB7F-4B2C-B6CE-938832424831}"/>
              </a:ext>
            </a:extLst>
          </p:cNvPr>
          <p:cNvSpPr/>
          <p:nvPr/>
        </p:nvSpPr>
        <p:spPr>
          <a:xfrm>
            <a:off x="4876769" y="4035432"/>
            <a:ext cx="1811527" cy="1060576"/>
          </a:xfrm>
          <a:custGeom>
            <a:avLst/>
            <a:gdLst>
              <a:gd name="connsiteX0" fmla="*/ 0 w 1811527"/>
              <a:gd name="connsiteY0" fmla="*/ 0 h 1060576"/>
              <a:gd name="connsiteX1" fmla="*/ 119893 w 1811527"/>
              <a:gd name="connsiteY1" fmla="*/ 72836 h 1060576"/>
              <a:gd name="connsiteX2" fmla="*/ 989338 w 1811527"/>
              <a:gd name="connsiteY2" fmla="*/ 292988 h 1060576"/>
              <a:gd name="connsiteX3" fmla="*/ 1699336 w 1811527"/>
              <a:gd name="connsiteY3" fmla="*/ 149646 h 1060576"/>
              <a:gd name="connsiteX4" fmla="*/ 1811527 w 1811527"/>
              <a:gd name="connsiteY4" fmla="*/ 95601 h 1060576"/>
              <a:gd name="connsiteX5" fmla="*/ 1810685 w 1811527"/>
              <a:gd name="connsiteY5" fmla="*/ 97900 h 1060576"/>
              <a:gd name="connsiteX6" fmla="*/ 999434 w 1811527"/>
              <a:gd name="connsiteY6" fmla="*/ 991788 h 1060576"/>
              <a:gd name="connsiteX7" fmla="*/ 856641 w 1811527"/>
              <a:gd name="connsiteY7" fmla="*/ 1060576 h 1060576"/>
              <a:gd name="connsiteX8" fmla="*/ 724875 w 1811527"/>
              <a:gd name="connsiteY8" fmla="*/ 980526 h 1060576"/>
              <a:gd name="connsiteX9" fmla="*/ 2679 w 1811527"/>
              <a:gd name="connsiteY9" fmla="*/ 10418 h 1060576"/>
              <a:gd name="connsiteX10" fmla="*/ 0 w 1811527"/>
              <a:gd name="connsiteY10" fmla="*/ 0 h 1060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11527" h="1060576">
                <a:moveTo>
                  <a:pt x="0" y="0"/>
                </a:moveTo>
                <a:lnTo>
                  <a:pt x="119893" y="72836"/>
                </a:lnTo>
                <a:cubicBezTo>
                  <a:pt x="378348" y="213237"/>
                  <a:pt x="674529" y="292988"/>
                  <a:pt x="989338" y="292988"/>
                </a:cubicBezTo>
                <a:cubicBezTo>
                  <a:pt x="1241185" y="292988"/>
                  <a:pt x="1481111" y="241948"/>
                  <a:pt x="1699336" y="149646"/>
                </a:cubicBezTo>
                <a:lnTo>
                  <a:pt x="1811527" y="95601"/>
                </a:lnTo>
                <a:lnTo>
                  <a:pt x="1810685" y="97900"/>
                </a:lnTo>
                <a:cubicBezTo>
                  <a:pt x="1649158" y="479794"/>
                  <a:pt x="1361269" y="795228"/>
                  <a:pt x="999434" y="991788"/>
                </a:cubicBezTo>
                <a:lnTo>
                  <a:pt x="856641" y="1060576"/>
                </a:lnTo>
                <a:lnTo>
                  <a:pt x="724875" y="980526"/>
                </a:lnTo>
                <a:cubicBezTo>
                  <a:pt x="385237" y="751071"/>
                  <a:pt x="127034" y="410230"/>
                  <a:pt x="2679" y="10418"/>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Shape 71">
            <a:extLst>
              <a:ext uri="{FF2B5EF4-FFF2-40B4-BE49-F238E27FC236}">
                <a16:creationId xmlns:a16="http://schemas.microsoft.com/office/drawing/2014/main" id="{E849AB59-C1EB-43EA-9C45-16D4E7DD7774}"/>
              </a:ext>
            </a:extLst>
          </p:cNvPr>
          <p:cNvSpPr/>
          <p:nvPr/>
        </p:nvSpPr>
        <p:spPr>
          <a:xfrm>
            <a:off x="4073512" y="4988460"/>
            <a:ext cx="3481261" cy="1324157"/>
          </a:xfrm>
          <a:custGeom>
            <a:avLst/>
            <a:gdLst>
              <a:gd name="connsiteX0" fmla="*/ 0 w 3481261"/>
              <a:gd name="connsiteY0" fmla="*/ 0 h 1324157"/>
              <a:gd name="connsiteX1" fmla="*/ 63801 w 3481261"/>
              <a:gd name="connsiteY1" fmla="*/ 38760 h 1324157"/>
              <a:gd name="connsiteX2" fmla="*/ 933246 w 3481261"/>
              <a:gd name="connsiteY2" fmla="*/ 258912 h 1324157"/>
              <a:gd name="connsiteX3" fmla="*/ 1643244 w 3481261"/>
              <a:gd name="connsiteY3" fmla="*/ 115570 h 1324157"/>
              <a:gd name="connsiteX4" fmla="*/ 1659898 w 3481261"/>
              <a:gd name="connsiteY4" fmla="*/ 107548 h 1324157"/>
              <a:gd name="connsiteX5" fmla="*/ 1678524 w 3481261"/>
              <a:gd name="connsiteY5" fmla="*/ 118863 h 1324157"/>
              <a:gd name="connsiteX6" fmla="*/ 2547969 w 3481261"/>
              <a:gd name="connsiteY6" fmla="*/ 339015 h 1324157"/>
              <a:gd name="connsiteX7" fmla="*/ 3417414 w 3481261"/>
              <a:gd name="connsiteY7" fmla="*/ 118863 h 1324157"/>
              <a:gd name="connsiteX8" fmla="*/ 3481261 w 3481261"/>
              <a:gd name="connsiteY8" fmla="*/ 80075 h 1324157"/>
              <a:gd name="connsiteX9" fmla="*/ 3433665 w 3481261"/>
              <a:gd name="connsiteY9" fmla="*/ 210117 h 1324157"/>
              <a:gd name="connsiteX10" fmla="*/ 1752969 w 3481261"/>
              <a:gd name="connsiteY10" fmla="*/ 1324157 h 1324157"/>
              <a:gd name="connsiteX11" fmla="*/ 10936 w 3481261"/>
              <a:gd name="connsiteY11" fmla="*/ 42532 h 1324157"/>
              <a:gd name="connsiteX12" fmla="*/ 0 w 3481261"/>
              <a:gd name="connsiteY12" fmla="*/ 0 h 132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81261" h="1324157">
                <a:moveTo>
                  <a:pt x="0" y="0"/>
                </a:moveTo>
                <a:lnTo>
                  <a:pt x="63801" y="38760"/>
                </a:lnTo>
                <a:cubicBezTo>
                  <a:pt x="322256" y="179161"/>
                  <a:pt x="618437" y="258912"/>
                  <a:pt x="933246" y="258912"/>
                </a:cubicBezTo>
                <a:cubicBezTo>
                  <a:pt x="1185093" y="258912"/>
                  <a:pt x="1425019" y="207872"/>
                  <a:pt x="1643244" y="115570"/>
                </a:cubicBezTo>
                <a:lnTo>
                  <a:pt x="1659898" y="107548"/>
                </a:lnTo>
                <a:lnTo>
                  <a:pt x="1678524" y="118863"/>
                </a:lnTo>
                <a:cubicBezTo>
                  <a:pt x="1936979" y="259264"/>
                  <a:pt x="2233160" y="339015"/>
                  <a:pt x="2547969" y="339015"/>
                </a:cubicBezTo>
                <a:cubicBezTo>
                  <a:pt x="2862778" y="339015"/>
                  <a:pt x="3158960" y="259264"/>
                  <a:pt x="3417414" y="118863"/>
                </a:cubicBezTo>
                <a:lnTo>
                  <a:pt x="3481261" y="80075"/>
                </a:lnTo>
                <a:lnTo>
                  <a:pt x="3433665" y="210117"/>
                </a:lnTo>
                <a:cubicBezTo>
                  <a:pt x="3156761" y="864792"/>
                  <a:pt x="2508510" y="1324157"/>
                  <a:pt x="1752969" y="1324157"/>
                </a:cubicBezTo>
                <a:cubicBezTo>
                  <a:pt x="934466" y="1324157"/>
                  <a:pt x="241881" y="785041"/>
                  <a:pt x="10936" y="42532"/>
                </a:cubicBezTo>
                <a:lnTo>
                  <a:pt x="0" y="0"/>
                </a:lnTo>
                <a:close/>
              </a:path>
            </a:pathLst>
          </a:custGeom>
          <a:pattFill prst="pct10">
            <a:fgClr>
              <a:srgbClr val="006600"/>
            </a:fgClr>
            <a:bgClr>
              <a:schemeClr val="bg1"/>
            </a:bgClr>
          </a:pattFill>
          <a:ln w="127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Oval 68">
            <a:extLst>
              <a:ext uri="{FF2B5EF4-FFF2-40B4-BE49-F238E27FC236}">
                <a16:creationId xmlns:a16="http://schemas.microsoft.com/office/drawing/2014/main" id="{47469303-4481-4DED-B7CA-9C45FE13DBF9}"/>
              </a:ext>
            </a:extLst>
          </p:cNvPr>
          <p:cNvSpPr/>
          <p:nvPr/>
        </p:nvSpPr>
        <p:spPr>
          <a:xfrm>
            <a:off x="3315588" y="3020391"/>
            <a:ext cx="739012" cy="787843"/>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hlinkHover r:id="rId6" action="ppaction://hlinksldjump"/>
            <a:extLst>
              <a:ext uri="{FF2B5EF4-FFF2-40B4-BE49-F238E27FC236}">
                <a16:creationId xmlns:a16="http://schemas.microsoft.com/office/drawing/2014/main" id="{29F985D5-E83D-4BF9-AAA1-7944E71AD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31" y="2071129"/>
            <a:ext cx="566870" cy="566870"/>
          </a:xfrm>
          <a:prstGeom prst="rect">
            <a:avLst/>
          </a:prstGeom>
        </p:spPr>
      </p:pic>
      <p:pic>
        <p:nvPicPr>
          <p:cNvPr id="44" name="Picture 43">
            <a:extLst>
              <a:ext uri="{FF2B5EF4-FFF2-40B4-BE49-F238E27FC236}">
                <a16:creationId xmlns:a16="http://schemas.microsoft.com/office/drawing/2014/main" id="{6C89585D-C559-4E19-8B33-8C5F11D9E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720" y="1913848"/>
            <a:ext cx="361950" cy="361950"/>
          </a:xfrm>
          <a:prstGeom prst="rect">
            <a:avLst/>
          </a:prstGeom>
        </p:spPr>
      </p:pic>
      <p:pic>
        <p:nvPicPr>
          <p:cNvPr id="88" name="Picture 87">
            <a:extLst>
              <a:ext uri="{FF2B5EF4-FFF2-40B4-BE49-F238E27FC236}">
                <a16:creationId xmlns:a16="http://schemas.microsoft.com/office/drawing/2014/main" id="{0DC34E6C-512B-4758-B25C-50EA8F25D8F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66570" y="2126447"/>
            <a:ext cx="392171" cy="392171"/>
          </a:xfrm>
          <a:prstGeom prst="rect">
            <a:avLst/>
          </a:prstGeom>
        </p:spPr>
      </p:pic>
      <p:pic>
        <p:nvPicPr>
          <p:cNvPr id="90" name="Picture 89">
            <a:extLst>
              <a:ext uri="{FF2B5EF4-FFF2-40B4-BE49-F238E27FC236}">
                <a16:creationId xmlns:a16="http://schemas.microsoft.com/office/drawing/2014/main" id="{36AF4709-3EC0-4E44-AF05-2652FD5A08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64894" y="2066248"/>
            <a:ext cx="419100" cy="419100"/>
          </a:xfrm>
          <a:prstGeom prst="rect">
            <a:avLst/>
          </a:prstGeom>
        </p:spPr>
      </p:pic>
      <p:pic>
        <p:nvPicPr>
          <p:cNvPr id="92" name="Picture 91">
            <a:extLst>
              <a:ext uri="{FF2B5EF4-FFF2-40B4-BE49-F238E27FC236}">
                <a16:creationId xmlns:a16="http://schemas.microsoft.com/office/drawing/2014/main" id="{B44DD244-E247-41B1-B8AB-7F17D40FC1A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01696" y="2264755"/>
            <a:ext cx="381000" cy="381000"/>
          </a:xfrm>
          <a:prstGeom prst="rect">
            <a:avLst/>
          </a:prstGeom>
        </p:spPr>
      </p:pic>
      <p:pic>
        <p:nvPicPr>
          <p:cNvPr id="94" name="Picture 93">
            <a:extLst>
              <a:ext uri="{FF2B5EF4-FFF2-40B4-BE49-F238E27FC236}">
                <a16:creationId xmlns:a16="http://schemas.microsoft.com/office/drawing/2014/main" id="{D1A68229-1FD6-495C-8FF8-534C28385B6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26333" y="4133179"/>
            <a:ext cx="562293" cy="562293"/>
          </a:xfrm>
          <a:prstGeom prst="rect">
            <a:avLst/>
          </a:prstGeom>
        </p:spPr>
      </p:pic>
      <p:pic>
        <p:nvPicPr>
          <p:cNvPr id="96" name="Picture 95">
            <a:extLst>
              <a:ext uri="{FF2B5EF4-FFF2-40B4-BE49-F238E27FC236}">
                <a16:creationId xmlns:a16="http://schemas.microsoft.com/office/drawing/2014/main" id="{12DC5201-2BDA-470F-B7B1-BD39C3B820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96386" y="2872798"/>
            <a:ext cx="377630" cy="295186"/>
          </a:xfrm>
          <a:prstGeom prst="rect">
            <a:avLst/>
          </a:prstGeom>
        </p:spPr>
      </p:pic>
      <p:pic>
        <p:nvPicPr>
          <p:cNvPr id="98" name="Picture 97">
            <a:extLst>
              <a:ext uri="{FF2B5EF4-FFF2-40B4-BE49-F238E27FC236}">
                <a16:creationId xmlns:a16="http://schemas.microsoft.com/office/drawing/2014/main" id="{1EA7914C-0360-47E6-894F-D541951A7A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80593" y="2861098"/>
            <a:ext cx="457160" cy="457160"/>
          </a:xfrm>
          <a:prstGeom prst="rect">
            <a:avLst/>
          </a:prstGeom>
        </p:spPr>
      </p:pic>
      <p:pic>
        <p:nvPicPr>
          <p:cNvPr id="100" name="Picture 99">
            <a:extLst>
              <a:ext uri="{FF2B5EF4-FFF2-40B4-BE49-F238E27FC236}">
                <a16:creationId xmlns:a16="http://schemas.microsoft.com/office/drawing/2014/main" id="{6F4A2DC7-9E78-4927-BBAA-D9387F6E812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09320" y="2887159"/>
            <a:ext cx="349653" cy="360249"/>
          </a:xfrm>
          <a:prstGeom prst="rect">
            <a:avLst/>
          </a:prstGeom>
        </p:spPr>
      </p:pic>
      <p:pic>
        <p:nvPicPr>
          <p:cNvPr id="102" name="Picture 101">
            <a:extLst>
              <a:ext uri="{FF2B5EF4-FFF2-40B4-BE49-F238E27FC236}">
                <a16:creationId xmlns:a16="http://schemas.microsoft.com/office/drawing/2014/main" id="{495CC91D-F3FE-4194-A5C8-8DC79C5BFA7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17960" y="3413848"/>
            <a:ext cx="392005" cy="392894"/>
          </a:xfrm>
          <a:prstGeom prst="rect">
            <a:avLst/>
          </a:prstGeom>
        </p:spPr>
      </p:pic>
      <p:sp>
        <p:nvSpPr>
          <p:cNvPr id="111" name="TextBox 110">
            <a:extLst>
              <a:ext uri="{FF2B5EF4-FFF2-40B4-BE49-F238E27FC236}">
                <a16:creationId xmlns:a16="http://schemas.microsoft.com/office/drawing/2014/main" id="{3F0AB8C6-E3AA-48D2-9193-7B33EFCB58E6}"/>
              </a:ext>
            </a:extLst>
          </p:cNvPr>
          <p:cNvSpPr txBox="1"/>
          <p:nvPr/>
        </p:nvSpPr>
        <p:spPr>
          <a:xfrm>
            <a:off x="8445519" y="6144563"/>
            <a:ext cx="2702280" cy="458202"/>
          </a:xfrm>
          <a:prstGeom prst="rect">
            <a:avLst/>
          </a:prstGeom>
          <a:noFill/>
        </p:spPr>
        <p:txBody>
          <a:bodyPr wrap="square" rtlCol="0">
            <a:spAutoFit/>
          </a:bodyPr>
          <a:lstStyle/>
          <a:p>
            <a:pPr>
              <a:lnSpc>
                <a:spcPct val="150000"/>
              </a:lnSpc>
            </a:pPr>
            <a:r>
              <a:rPr lang="en-US" b="1" dirty="0">
                <a:latin typeface="Montserrat" panose="00000500000000000000" pitchFamily="50" charset="0"/>
              </a:rPr>
              <a:t>Go to A-Z Use Cases</a:t>
            </a:r>
          </a:p>
        </p:txBody>
      </p:sp>
      <p:sp>
        <p:nvSpPr>
          <p:cNvPr id="105" name="Arrow: Right 104">
            <a:hlinkClick r:id="" action="ppaction://hlinkshowjump?jump=nextslide" highlightClick="1"/>
            <a:extLst>
              <a:ext uri="{FF2B5EF4-FFF2-40B4-BE49-F238E27FC236}">
                <a16:creationId xmlns:a16="http://schemas.microsoft.com/office/drawing/2014/main" id="{267BED05-F388-46C5-B1F7-A6B699222D09}"/>
              </a:ext>
            </a:extLst>
          </p:cNvPr>
          <p:cNvSpPr/>
          <p:nvPr/>
        </p:nvSpPr>
        <p:spPr>
          <a:xfrm>
            <a:off x="11038539" y="6068187"/>
            <a:ext cx="779054" cy="70838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Speech Bubble: Rectangle 1">
            <a:hlinkHover r:id="rId17" action="ppaction://hlinksldjump"/>
            <a:extLst>
              <a:ext uri="{FF2B5EF4-FFF2-40B4-BE49-F238E27FC236}">
                <a16:creationId xmlns:a16="http://schemas.microsoft.com/office/drawing/2014/main" id="{FCE49AF1-C204-4603-8032-EEA0E14828A2}"/>
              </a:ext>
            </a:extLst>
          </p:cNvPr>
          <p:cNvSpPr/>
          <p:nvPr/>
        </p:nvSpPr>
        <p:spPr>
          <a:xfrm>
            <a:off x="25650" y="1028236"/>
            <a:ext cx="4047738" cy="1592312"/>
          </a:xfrm>
          <a:prstGeom prst="wedgeRectCallout">
            <a:avLst>
              <a:gd name="adj1" fmla="val 75695"/>
              <a:gd name="adj2" fmla="val 111942"/>
            </a:avLst>
          </a:prstGeom>
          <a:solidFill>
            <a:srgbClr val="006600">
              <a:alpha val="21000"/>
            </a:srgbClr>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latin typeface="Montserrat" panose="00000500000000000000" pitchFamily="50" charset="0"/>
              </a:rPr>
              <a:t>Public – </a:t>
            </a:r>
            <a:r>
              <a:rPr lang="en-US" sz="1100" dirty="0">
                <a:solidFill>
                  <a:schemeClr val="tx1"/>
                </a:solidFill>
                <a:latin typeface="Montserrat" panose="00000500000000000000" pitchFamily="50" charset="0"/>
              </a:rPr>
              <a:t>Contribute to provide student loan and any other financial aid (solo)</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Students</a:t>
            </a:r>
            <a:r>
              <a:rPr lang="en-US" sz="1100" dirty="0">
                <a:solidFill>
                  <a:schemeClr val="tx1"/>
                </a:solidFill>
                <a:latin typeface="Montserrat" panose="00000500000000000000" pitchFamily="50" charset="0"/>
              </a:rPr>
              <a:t> – Apply for student loan or other financial aid</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Businesses</a:t>
            </a:r>
            <a:r>
              <a:rPr lang="en-US" sz="1100" dirty="0">
                <a:solidFill>
                  <a:schemeClr val="tx1"/>
                </a:solidFill>
                <a:latin typeface="Montserrat" panose="00000500000000000000" pitchFamily="50" charset="0"/>
              </a:rPr>
              <a:t> – Provide student loan or financial aid</a:t>
            </a:r>
          </a:p>
          <a:p>
            <a:pPr algn="ctr"/>
            <a:endParaRPr lang="en-US" sz="1100" dirty="0">
              <a:solidFill>
                <a:schemeClr val="tx1"/>
              </a:solidFill>
              <a:latin typeface="Montserrat" panose="00000500000000000000" pitchFamily="50" charset="0"/>
            </a:endParaRPr>
          </a:p>
          <a:p>
            <a:pPr algn="ctr"/>
            <a:r>
              <a:rPr lang="en-US" sz="1100" b="1" dirty="0">
                <a:solidFill>
                  <a:schemeClr val="tx1"/>
                </a:solidFill>
                <a:latin typeface="Montserrat" panose="00000500000000000000" pitchFamily="50" charset="0"/>
              </a:rPr>
              <a:t>University</a:t>
            </a:r>
            <a:r>
              <a:rPr lang="en-US" sz="1100" dirty="0">
                <a:solidFill>
                  <a:schemeClr val="tx1"/>
                </a:solidFill>
                <a:latin typeface="Montserrat" panose="00000500000000000000" pitchFamily="50" charset="0"/>
              </a:rPr>
              <a:t> – Provide student loan or financial aid for students who study in their university.</a:t>
            </a:r>
          </a:p>
        </p:txBody>
      </p:sp>
    </p:spTree>
    <p:extLst>
      <p:ext uri="{BB962C8B-B14F-4D97-AF65-F5344CB8AC3E}">
        <p14:creationId xmlns:p14="http://schemas.microsoft.com/office/powerpoint/2010/main" val="37398620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21620" y="3796663"/>
            <a:ext cx="2979905" cy="2979905"/>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A</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316400"/>
            <a:ext cx="3695700" cy="1631216"/>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Ahmed</a:t>
            </a:r>
            <a:r>
              <a:rPr lang="en-US" sz="1100" dirty="0">
                <a:solidFill>
                  <a:schemeClr val="bg1"/>
                </a:solidFill>
                <a:latin typeface="Montserrat" panose="00000500000000000000" pitchFamily="50" charset="0"/>
              </a:rPr>
              <a:t>, a 16-year-old </a:t>
            </a:r>
            <a:r>
              <a:rPr lang="en-US" sz="1400" b="1" dirty="0">
                <a:solidFill>
                  <a:srgbClr val="FFFF00"/>
                </a:solidFill>
                <a:latin typeface="Montserrat" panose="00000500000000000000" pitchFamily="50" charset="0"/>
              </a:rPr>
              <a:t>Afghan</a:t>
            </a:r>
            <a:r>
              <a:rPr lang="en-US" sz="1100" dirty="0">
                <a:solidFill>
                  <a:schemeClr val="bg1"/>
                </a:solidFill>
                <a:latin typeface="Montserrat" panose="00000500000000000000" pitchFamily="50" charset="0"/>
              </a:rPr>
              <a:t> boy from a low-middle-income family, wishes to study </a:t>
            </a:r>
            <a:r>
              <a:rPr lang="en-US" sz="1400" b="1" dirty="0">
                <a:solidFill>
                  <a:srgbClr val="FFFF00"/>
                </a:solidFill>
                <a:latin typeface="Montserrat" panose="00000500000000000000" pitchFamily="50" charset="0"/>
              </a:rPr>
              <a:t>ATAR</a:t>
            </a:r>
            <a:r>
              <a:rPr lang="en-US" sz="1100" dirty="0">
                <a:solidFill>
                  <a:schemeClr val="bg1"/>
                </a:solidFill>
                <a:latin typeface="Montserrat" panose="00000500000000000000" pitchFamily="50" charset="0"/>
              </a:rPr>
              <a:t> accounting in Australia.</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ATAR scholarships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fund his studies, and he sees a variety of universities where he can apply.</a:t>
            </a:r>
          </a:p>
          <a:p>
            <a:endParaRPr lang="en-US" sz="1400" dirty="0">
              <a:solidFill>
                <a:srgbClr val="FFFF00"/>
              </a:solidFill>
              <a:latin typeface="Montserrat" panose="00000500000000000000" pitchFamily="50" charset="0"/>
            </a:endParaRP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950" y="577898"/>
            <a:ext cx="2400958" cy="2400958"/>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8081"/>
            <a:ext cx="2400958" cy="2400958"/>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B</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585049"/>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Bappy</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Bangladesh</a:t>
            </a:r>
            <a:r>
              <a:rPr lang="en-US" sz="1100" dirty="0">
                <a:solidFill>
                  <a:schemeClr val="bg1"/>
                </a:solidFill>
                <a:latin typeface="Montserrat" panose="00000500000000000000" pitchFamily="50" charset="0"/>
              </a:rPr>
              <a:t> </a:t>
            </a:r>
            <a:r>
              <a:rPr lang="en-US" sz="1400" b="1" dirty="0">
                <a:solidFill>
                  <a:srgbClr val="FFFF00"/>
                </a:solidFill>
                <a:latin typeface="Montserrat" panose="00000500000000000000" pitchFamily="50" charset="0"/>
              </a:rPr>
              <a:t>Blockchain Developer</a:t>
            </a:r>
            <a:r>
              <a:rPr lang="en-US" sz="1100" dirty="0">
                <a:solidFill>
                  <a:schemeClr val="bg1"/>
                </a:solidFill>
                <a:latin typeface="Montserrat" panose="00000500000000000000" pitchFamily="50" charset="0"/>
              </a:rPr>
              <a:t>. To advance in his work, he is looking for certification and training.</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applies for certification and studies a variety of Blockchain courses on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He now has his first certification and has a better understanding of blockchain.</a:t>
            </a:r>
          </a:p>
        </p:txBody>
      </p:sp>
      <p:sp>
        <p:nvSpPr>
          <p:cNvPr id="64" name="Rectangle 63">
            <a:extLst>
              <a:ext uri="{FF2B5EF4-FFF2-40B4-BE49-F238E27FC236}">
                <a16:creationId xmlns:a16="http://schemas.microsoft.com/office/drawing/2014/main" id="{66446E8A-CA10-46A2-AC7D-AB934C215640}"/>
              </a:ext>
            </a:extLst>
          </p:cNvPr>
          <p:cNvSpPr/>
          <p:nvPr/>
        </p:nvSpPr>
        <p:spPr>
          <a:xfrm>
            <a:off x="6086476" y="3806190"/>
            <a:ext cx="3714749" cy="2980951"/>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D</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86476" y="4553306"/>
            <a:ext cx="3714748" cy="2262158"/>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Daniel</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Director of Hotel Operations </a:t>
            </a:r>
            <a:r>
              <a:rPr lang="en-US" sz="1100" dirty="0">
                <a:solidFill>
                  <a:schemeClr val="bg1"/>
                </a:solidFill>
                <a:latin typeface="Montserrat" panose="00000500000000000000" pitchFamily="50" charset="0"/>
              </a:rPr>
              <a:t>in</a:t>
            </a:r>
            <a:r>
              <a:rPr lang="en-US" sz="1400" b="1" dirty="0">
                <a:solidFill>
                  <a:srgbClr val="FFFF00"/>
                </a:solidFill>
                <a:latin typeface="Montserrat" panose="00000500000000000000" pitchFamily="50" charset="0"/>
              </a:rPr>
              <a:t> Denmark</a:t>
            </a:r>
            <a:r>
              <a:rPr lang="en-US" sz="1100" dirty="0">
                <a:solidFill>
                  <a:schemeClr val="bg1"/>
                </a:solidFill>
                <a:latin typeface="Montserrat" panose="00000500000000000000" pitchFamily="50" charset="0"/>
              </a:rPr>
              <a:t>. He must travel frequently because of the nature of his job. He must now take cheap flight on each work trip because the company just slashed the budget for business travel. Additionally, he frequently loses track of his bookings due to his busy schedule.</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His job has become less hectic after he learned about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because he can easily find affordable tickets and handle all of his bookings in one location.</a:t>
            </a:r>
          </a:p>
        </p:txBody>
      </p:sp>
      <p:pic>
        <p:nvPicPr>
          <p:cNvPr id="11" name="Picture 10">
            <a:extLst>
              <a:ext uri="{FF2B5EF4-FFF2-40B4-BE49-F238E27FC236}">
                <a16:creationId xmlns:a16="http://schemas.microsoft.com/office/drawing/2014/main" id="{0A2FFE42-21BF-4DFA-B270-487BE383089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3767" y="3806190"/>
            <a:ext cx="2990476" cy="2990476"/>
          </a:xfrm>
          <a:prstGeom prst="rect">
            <a:avLst/>
          </a:prstGeom>
        </p:spPr>
      </p:pic>
      <p:sp>
        <p:nvSpPr>
          <p:cNvPr id="54" name="Rectangle 53">
            <a:extLst>
              <a:ext uri="{FF2B5EF4-FFF2-40B4-BE49-F238E27FC236}">
                <a16:creationId xmlns:a16="http://schemas.microsoft.com/office/drawing/2014/main" id="{BC60798A-26C6-4607-871E-5F025210B33F}"/>
              </a:ext>
            </a:extLst>
          </p:cNvPr>
          <p:cNvSpPr/>
          <p:nvPr/>
        </p:nvSpPr>
        <p:spPr>
          <a:xfrm>
            <a:off x="-10182" y="3796665"/>
            <a:ext cx="3714749" cy="2990476"/>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C</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0183" y="4524983"/>
            <a:ext cx="3695700" cy="1754326"/>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Chamath</a:t>
            </a:r>
            <a:r>
              <a:rPr lang="en-US" sz="1100" dirty="0">
                <a:solidFill>
                  <a:schemeClr val="bg1"/>
                </a:solidFill>
                <a:latin typeface="Montserrat" panose="00000500000000000000" pitchFamily="50" charset="0"/>
              </a:rPr>
              <a:t> is the President and </a:t>
            </a:r>
            <a:r>
              <a:rPr lang="en-US" sz="1400" b="1" dirty="0">
                <a:solidFill>
                  <a:srgbClr val="FFFF00"/>
                </a:solidFill>
                <a:latin typeface="Montserrat" panose="00000500000000000000" pitchFamily="50" charset="0"/>
              </a:rPr>
              <a:t>Chancellor</a:t>
            </a:r>
            <a:r>
              <a:rPr lang="en-US" sz="1100" dirty="0">
                <a:solidFill>
                  <a:schemeClr val="bg1"/>
                </a:solidFill>
                <a:latin typeface="Montserrat" panose="00000500000000000000" pitchFamily="50" charset="0"/>
              </a:rPr>
              <a:t> of a university in </a:t>
            </a:r>
            <a:r>
              <a:rPr lang="en-US" sz="1400" b="1" dirty="0">
                <a:solidFill>
                  <a:srgbClr val="FFFF00"/>
                </a:solidFill>
                <a:latin typeface="Montserrat" panose="00000500000000000000" pitchFamily="50" charset="0"/>
              </a:rPr>
              <a:t>Cambodia</a:t>
            </a:r>
            <a:r>
              <a:rPr lang="en-US" sz="1100" dirty="0">
                <a:solidFill>
                  <a:schemeClr val="bg1"/>
                </a:solidFill>
                <a:latin typeface="Montserrat" panose="00000500000000000000" pitchFamily="50" charset="0"/>
              </a:rPr>
              <a:t>. Chamath wants to grow his business by starting a student exchange program.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uses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enlist more students from outside of Cambodia. Students from other countries flock to his university in large numbers because of its wide range of courses. </a:t>
            </a:r>
          </a:p>
        </p:txBody>
      </p:sp>
    </p:spTree>
    <p:extLst>
      <p:ext uri="{BB962C8B-B14F-4D97-AF65-F5344CB8AC3E}">
        <p14:creationId xmlns:p14="http://schemas.microsoft.com/office/powerpoint/2010/main" val="2548031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8AF94C20-6A76-4C9E-A3D0-5632A69BD6F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43304" y="4005304"/>
            <a:ext cx="2852696" cy="2852696"/>
          </a:xfrm>
          <a:prstGeom prst="rect">
            <a:avLst/>
          </a:prstGeom>
        </p:spPr>
      </p:pic>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494772" y="228611"/>
            <a:ext cx="3292312" cy="3292312"/>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229267"/>
            <a:ext cx="3714749" cy="3282864"/>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F</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1" y="1222831"/>
            <a:ext cx="3676650" cy="120032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Felix</a:t>
            </a:r>
            <a:r>
              <a:rPr lang="en-US" sz="1100" dirty="0">
                <a:solidFill>
                  <a:schemeClr val="bg1"/>
                </a:solidFill>
                <a:latin typeface="Montserrat" panose="00000500000000000000" pitchFamily="50" charset="0"/>
              </a:rPr>
              <a:t> is an independent </a:t>
            </a:r>
            <a:r>
              <a:rPr lang="en-US" sz="1400" b="1" dirty="0">
                <a:solidFill>
                  <a:srgbClr val="FFFF00"/>
                </a:solidFill>
                <a:latin typeface="Montserrat" panose="00000500000000000000" pitchFamily="50" charset="0"/>
              </a:rPr>
              <a:t>Film Director</a:t>
            </a:r>
            <a:r>
              <a:rPr lang="en-US" sz="1100" dirty="0">
                <a:solidFill>
                  <a:schemeClr val="bg1"/>
                </a:solidFill>
                <a:latin typeface="Montserrat" panose="00000500000000000000" pitchFamily="50" charset="0"/>
              </a:rPr>
              <a:t>. He enjoys teaching young people about filmmaking, so he creates filmmaking courses and posts them on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He assists people with his course while also earning extra money by hosting a virtual group class for beginners.</a:t>
            </a:r>
          </a:p>
        </p:txBody>
      </p:sp>
      <p:sp>
        <p:nvSpPr>
          <p:cNvPr id="54" name="Rectangle 53">
            <a:extLst>
              <a:ext uri="{FF2B5EF4-FFF2-40B4-BE49-F238E27FC236}">
                <a16:creationId xmlns:a16="http://schemas.microsoft.com/office/drawing/2014/main" id="{BC60798A-26C6-4607-871E-5F025210B33F}"/>
              </a:ext>
            </a:extLst>
          </p:cNvPr>
          <p:cNvSpPr/>
          <p:nvPr/>
        </p:nvSpPr>
        <p:spPr>
          <a:xfrm>
            <a:off x="-19707" y="4005304"/>
            <a:ext cx="3714749" cy="2852696"/>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G</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9708" y="4733623"/>
            <a:ext cx="3695700" cy="1923604"/>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Greta</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Government Official (Education Sector)</a:t>
            </a:r>
            <a:r>
              <a:rPr lang="en-US" sz="1100" dirty="0">
                <a:solidFill>
                  <a:schemeClr val="bg1"/>
                </a:solidFill>
                <a:latin typeface="Montserrat" panose="00000500000000000000" pitchFamily="50" charset="0"/>
              </a:rPr>
              <a:t> in </a:t>
            </a:r>
            <a:r>
              <a:rPr lang="en-US" sz="1400" b="1" dirty="0">
                <a:solidFill>
                  <a:srgbClr val="FFFF00"/>
                </a:solidFill>
                <a:latin typeface="Montserrat" panose="00000500000000000000" pitchFamily="50" charset="0"/>
              </a:rPr>
              <a:t>Germany</a:t>
            </a:r>
            <a:r>
              <a:rPr lang="en-US" sz="1100" dirty="0">
                <a:solidFill>
                  <a:schemeClr val="bg1"/>
                </a:solidFill>
                <a:latin typeface="Montserrat" panose="00000500000000000000" pitchFamily="50" charset="0"/>
              </a:rPr>
              <a:t>. She is looking for ways to improve education in Germany by hiring a large number of professionals.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Greta uses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find teachers from all over the world to teach at Germany. Many highly qualified professionals applied to be on-site and virtual teachers. </a:t>
            </a:r>
            <a:endParaRPr lang="en-US" sz="1000" dirty="0">
              <a:solidFill>
                <a:schemeClr val="bg1"/>
              </a:solidFill>
              <a:latin typeface="Montserrat" panose="00000500000000000000" pitchFamily="50" charset="0"/>
            </a:endParaRPr>
          </a:p>
        </p:txBody>
      </p:sp>
      <p:sp>
        <p:nvSpPr>
          <p:cNvPr id="64" name="Rectangle 63">
            <a:extLst>
              <a:ext uri="{FF2B5EF4-FFF2-40B4-BE49-F238E27FC236}">
                <a16:creationId xmlns:a16="http://schemas.microsoft.com/office/drawing/2014/main" id="{66446E8A-CA10-46A2-AC7D-AB934C215640}"/>
              </a:ext>
            </a:extLst>
          </p:cNvPr>
          <p:cNvSpPr/>
          <p:nvPr/>
        </p:nvSpPr>
        <p:spPr>
          <a:xfrm>
            <a:off x="6076951" y="4014830"/>
            <a:ext cx="3714749" cy="2852696"/>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H</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76950" y="4743149"/>
            <a:ext cx="3695700" cy="158504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Huang</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Hairdresser</a:t>
            </a:r>
            <a:r>
              <a:rPr lang="en-US" sz="1100" dirty="0">
                <a:solidFill>
                  <a:schemeClr val="bg1"/>
                </a:solidFill>
                <a:latin typeface="Montserrat" panose="00000500000000000000" pitchFamily="50" charset="0"/>
              </a:rPr>
              <a:t> from </a:t>
            </a:r>
            <a:r>
              <a:rPr lang="en-US" sz="1400" b="1" dirty="0">
                <a:solidFill>
                  <a:srgbClr val="FFFF00"/>
                </a:solidFill>
                <a:latin typeface="Montserrat" panose="00000500000000000000" pitchFamily="50" charset="0"/>
              </a:rPr>
              <a:t>Hong Kong</a:t>
            </a:r>
            <a:r>
              <a:rPr lang="en-US" sz="1100" dirty="0">
                <a:solidFill>
                  <a:schemeClr val="bg1"/>
                </a:solidFill>
                <a:latin typeface="Montserrat" panose="00000500000000000000" pitchFamily="50" charset="0"/>
              </a:rPr>
              <a:t>. In addition to his hectic schedule, he enjoys going hiking every weekend. He frequently hikes alone, although he often feels lonely and wishes he had buddies with him.</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searches for hiking groups on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and joins them for hikes. </a:t>
            </a:r>
          </a:p>
        </p:txBody>
      </p:sp>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rotWithShape="1">
          <a:blip r:embed="rId7">
            <a:extLst>
              <a:ext uri="{28A0092B-C50C-407E-A947-70E740481C1C}">
                <a14:useLocalDpi xmlns:a14="http://schemas.microsoft.com/office/drawing/2010/main" val="0"/>
              </a:ext>
            </a:extLst>
          </a:blip>
          <a:srcRect r="15473"/>
          <a:stretch/>
        </p:blipFill>
        <p:spPr>
          <a:xfrm>
            <a:off x="9772650" y="4017914"/>
            <a:ext cx="2419350" cy="2862222"/>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rotWithShape="1">
          <a:blip r:embed="rId8">
            <a:extLst>
              <a:ext uri="{28A0092B-C50C-407E-A947-70E740481C1C}">
                <a14:useLocalDpi xmlns:a14="http://schemas.microsoft.com/office/drawing/2010/main" val="0"/>
              </a:ext>
            </a:extLst>
          </a:blip>
          <a:srcRect l="12854" r="7590"/>
          <a:stretch/>
        </p:blipFill>
        <p:spPr>
          <a:xfrm>
            <a:off x="-3064" y="228611"/>
            <a:ext cx="2408872" cy="3292312"/>
          </a:xfrm>
          <a:prstGeom prst="rect">
            <a:avLst/>
          </a:prstGeom>
        </p:spPr>
      </p:pic>
      <p:sp>
        <p:nvSpPr>
          <p:cNvPr id="6" name="Rectangle 5">
            <a:extLst>
              <a:ext uri="{FF2B5EF4-FFF2-40B4-BE49-F238E27FC236}">
                <a16:creationId xmlns:a16="http://schemas.microsoft.com/office/drawing/2014/main" id="{511459F4-6B95-43E3-98ED-6A0AC9053602}"/>
              </a:ext>
            </a:extLst>
          </p:cNvPr>
          <p:cNvSpPr/>
          <p:nvPr/>
        </p:nvSpPr>
        <p:spPr>
          <a:xfrm>
            <a:off x="2381251" y="229267"/>
            <a:ext cx="3714749" cy="3282864"/>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E</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957586"/>
            <a:ext cx="3695700" cy="2554545"/>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Elliot</a:t>
            </a:r>
            <a:r>
              <a:rPr lang="en-US" sz="1100" dirty="0">
                <a:solidFill>
                  <a:schemeClr val="bg1"/>
                </a:solidFill>
                <a:latin typeface="Montserrat" panose="00000500000000000000" pitchFamily="50" charset="0"/>
              </a:rPr>
              <a:t> is an </a:t>
            </a:r>
            <a:r>
              <a:rPr lang="en-US" sz="1400" b="1" dirty="0">
                <a:solidFill>
                  <a:srgbClr val="FFFF00"/>
                </a:solidFill>
                <a:latin typeface="Montserrat" panose="00000500000000000000" pitchFamily="50" charset="0"/>
              </a:rPr>
              <a:t>Engineer</a:t>
            </a:r>
            <a:r>
              <a:rPr lang="en-US" sz="1100" dirty="0">
                <a:solidFill>
                  <a:schemeClr val="bg1"/>
                </a:solidFill>
                <a:latin typeface="Montserrat" panose="00000500000000000000" pitchFamily="50" charset="0"/>
              </a:rPr>
              <a:t> from </a:t>
            </a:r>
            <a:r>
              <a:rPr lang="en-US" sz="1400" b="1" dirty="0">
                <a:solidFill>
                  <a:srgbClr val="FFFF00"/>
                </a:solidFill>
                <a:latin typeface="Montserrat" panose="00000500000000000000" pitchFamily="50" charset="0"/>
              </a:rPr>
              <a:t>England</a:t>
            </a:r>
            <a:r>
              <a:rPr lang="en-US" sz="1100" dirty="0">
                <a:solidFill>
                  <a:schemeClr val="bg1"/>
                </a:solidFill>
                <a:latin typeface="Montserrat" panose="00000500000000000000" pitchFamily="50" charset="0"/>
              </a:rPr>
              <a:t> who works in a chemical factory. He notice an odd sensation on his eyes after returning from work. The closest hospital is two hours away, and he lives alone.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was advised to use the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app to have a live consultation with a doctor. He described his symptoms, and it was determined that he only had pink eye. He was given a prescription by the doctor, and the medications came the following morning. Additionally, he scheduled a checkup follow-up appointment using Agarthea for a week later.</a:t>
            </a:r>
          </a:p>
        </p:txBody>
      </p:sp>
    </p:spTree>
    <p:extLst>
      <p:ext uri="{BB962C8B-B14F-4D97-AF65-F5344CB8AC3E}">
        <p14:creationId xmlns:p14="http://schemas.microsoft.com/office/powerpoint/2010/main" val="36078443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41353" y="3796664"/>
            <a:ext cx="2560172" cy="2560172"/>
          </a:xfrm>
          <a:prstGeom prst="rect">
            <a:avLst/>
          </a:prstGeom>
        </p:spPr>
      </p:pic>
      <p:pic>
        <p:nvPicPr>
          <p:cNvPr id="56" name="Picture 55">
            <a:extLst>
              <a:ext uri="{FF2B5EF4-FFF2-40B4-BE49-F238E27FC236}">
                <a16:creationId xmlns:a16="http://schemas.microsoft.com/office/drawing/2014/main" id="{8AF94C20-6A76-4C9E-A3D0-5632A69BD6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545352" y="3796663"/>
            <a:ext cx="2560173" cy="2560173"/>
          </a:xfrm>
          <a:prstGeom prst="rect">
            <a:avLst/>
          </a:prstGeom>
        </p:spPr>
      </p:pic>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989685" y="577897"/>
            <a:ext cx="2488223" cy="2488223"/>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6">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 y="588079"/>
            <a:ext cx="2488223" cy="2488223"/>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473255"/>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I</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290024"/>
            <a:ext cx="3695700" cy="1754326"/>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Igor</a:t>
            </a:r>
            <a:r>
              <a:rPr lang="en-US" sz="1100" dirty="0">
                <a:solidFill>
                  <a:schemeClr val="bg1"/>
                </a:solidFill>
                <a:latin typeface="Montserrat" panose="00000500000000000000" pitchFamily="50" charset="0"/>
              </a:rPr>
              <a:t> is an </a:t>
            </a:r>
            <a:r>
              <a:rPr lang="en-US" sz="1400" b="1" dirty="0">
                <a:solidFill>
                  <a:srgbClr val="FFFF00"/>
                </a:solidFill>
                <a:latin typeface="Montserrat" panose="00000500000000000000" pitchFamily="50" charset="0"/>
              </a:rPr>
              <a:t>Ice skating athlete </a:t>
            </a:r>
            <a:r>
              <a:rPr lang="en-US" sz="1100" dirty="0">
                <a:solidFill>
                  <a:schemeClr val="bg1"/>
                </a:solidFill>
                <a:latin typeface="Montserrat" panose="00000500000000000000" pitchFamily="50" charset="0"/>
              </a:rPr>
              <a:t>from </a:t>
            </a:r>
            <a:r>
              <a:rPr lang="en-US" sz="1400" b="1" dirty="0">
                <a:solidFill>
                  <a:srgbClr val="FFFF00"/>
                </a:solidFill>
                <a:latin typeface="Montserrat" panose="00000500000000000000" pitchFamily="50" charset="0"/>
              </a:rPr>
              <a:t>Iceland</a:t>
            </a:r>
            <a:r>
              <a:rPr lang="en-US" sz="1100" dirty="0">
                <a:solidFill>
                  <a:schemeClr val="bg1"/>
                </a:solidFill>
                <a:latin typeface="Montserrat" panose="00000500000000000000" pitchFamily="50" charset="0"/>
              </a:rPr>
              <a:t>. He recently competed in China and needs to travel to France right away for a major tournament.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Igor has been using the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health app, which allowed him to download all of his medical records and send them to the event coordinator on time.</a:t>
            </a:r>
          </a:p>
        </p:txBody>
      </p:sp>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473255"/>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J</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708160"/>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Jaden</a:t>
            </a:r>
            <a:r>
              <a:rPr lang="en-US" sz="1100" dirty="0">
                <a:solidFill>
                  <a:schemeClr val="bg1"/>
                </a:solidFill>
                <a:latin typeface="Montserrat" panose="00000500000000000000" pitchFamily="50" charset="0"/>
              </a:rPr>
              <a:t> is a young </a:t>
            </a:r>
            <a:r>
              <a:rPr lang="en-US" sz="1400" b="1" dirty="0">
                <a:solidFill>
                  <a:srgbClr val="FFFF00"/>
                </a:solidFill>
                <a:latin typeface="Montserrat" panose="00000500000000000000" pitchFamily="50" charset="0"/>
              </a:rPr>
              <a:t>Jamaican</a:t>
            </a:r>
            <a:r>
              <a:rPr lang="en-US" sz="1100" dirty="0">
                <a:solidFill>
                  <a:schemeClr val="bg1"/>
                </a:solidFill>
                <a:latin typeface="Montserrat" panose="00000500000000000000" pitchFamily="50" charset="0"/>
              </a:rPr>
              <a:t> </a:t>
            </a:r>
            <a:r>
              <a:rPr lang="en-US" sz="1400" b="1" dirty="0">
                <a:solidFill>
                  <a:srgbClr val="FFFF00"/>
                </a:solidFill>
                <a:latin typeface="Montserrat" panose="00000500000000000000" pitchFamily="50" charset="0"/>
              </a:rPr>
              <a:t>Journalist</a:t>
            </a:r>
            <a:r>
              <a:rPr lang="en-US" sz="1100" dirty="0">
                <a:solidFill>
                  <a:schemeClr val="bg1"/>
                </a:solidFill>
                <a:latin typeface="Montserrat" panose="00000500000000000000" pitchFamily="50" charset="0"/>
              </a:rPr>
              <a:t>. She was recently accepted to a university in the Netherlands. She wants to relax when she arrives before the start of university, so she takes care of everything she needs before leaving.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She uses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find student dorm, buy a bus pass, and pre-book taxi to pick her up in the airport.</a:t>
            </a:r>
          </a:p>
        </p:txBody>
      </p:sp>
      <p:sp>
        <p:nvSpPr>
          <p:cNvPr id="54" name="Rectangle 53">
            <a:extLst>
              <a:ext uri="{FF2B5EF4-FFF2-40B4-BE49-F238E27FC236}">
                <a16:creationId xmlns:a16="http://schemas.microsoft.com/office/drawing/2014/main" id="{BC60798A-26C6-4607-871E-5F025210B33F}"/>
              </a:ext>
            </a:extLst>
          </p:cNvPr>
          <p:cNvSpPr/>
          <p:nvPr/>
        </p:nvSpPr>
        <p:spPr>
          <a:xfrm>
            <a:off x="-10182" y="3796664"/>
            <a:ext cx="3714749" cy="2560174"/>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K</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0183" y="4524983"/>
            <a:ext cx="3695700" cy="1754326"/>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Kimani</a:t>
            </a:r>
            <a:r>
              <a:rPr lang="en-US" sz="1100" dirty="0">
                <a:solidFill>
                  <a:schemeClr val="bg1"/>
                </a:solidFill>
                <a:latin typeface="Montserrat" panose="00000500000000000000" pitchFamily="50" charset="0"/>
              </a:rPr>
              <a:t> is a proud transgender who works in </a:t>
            </a:r>
            <a:r>
              <a:rPr lang="en-US" sz="1400" b="1" dirty="0">
                <a:solidFill>
                  <a:srgbClr val="FFFF00"/>
                </a:solidFill>
                <a:latin typeface="Montserrat" panose="00000500000000000000" pitchFamily="50" charset="0"/>
              </a:rPr>
              <a:t>Kenya</a:t>
            </a:r>
            <a:r>
              <a:rPr lang="en-US" sz="1100" dirty="0">
                <a:solidFill>
                  <a:schemeClr val="bg1"/>
                </a:solidFill>
                <a:latin typeface="Montserrat" panose="00000500000000000000" pitchFamily="50" charset="0"/>
              </a:rPr>
              <a:t> as a </a:t>
            </a:r>
            <a:r>
              <a:rPr lang="en-US" sz="1400" b="1" dirty="0">
                <a:solidFill>
                  <a:srgbClr val="FFFF00"/>
                </a:solidFill>
                <a:latin typeface="Montserrat" panose="00000500000000000000" pitchFamily="50" charset="0"/>
              </a:rPr>
              <a:t>Kitchen Assistant</a:t>
            </a:r>
            <a:r>
              <a:rPr lang="en-US" sz="1100" dirty="0">
                <a:solidFill>
                  <a:schemeClr val="bg1"/>
                </a:solidFill>
                <a:latin typeface="Montserrat" panose="00000500000000000000" pitchFamily="50" charset="0"/>
              </a:rPr>
              <a:t>. He is currently looking for a new job, but it is difficult for a transgender person to find work in Kenya.</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discovered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and joined their partner program. He becomes a taxi-bike driver, and while doing so, he earns money not only from passengers, but also from simply using Agarthea.</a:t>
            </a:r>
          </a:p>
        </p:txBody>
      </p:sp>
      <p:sp>
        <p:nvSpPr>
          <p:cNvPr id="64" name="Rectangle 63">
            <a:extLst>
              <a:ext uri="{FF2B5EF4-FFF2-40B4-BE49-F238E27FC236}">
                <a16:creationId xmlns:a16="http://schemas.microsoft.com/office/drawing/2014/main" id="{66446E8A-CA10-46A2-AC7D-AB934C215640}"/>
              </a:ext>
            </a:extLst>
          </p:cNvPr>
          <p:cNvSpPr/>
          <p:nvPr/>
        </p:nvSpPr>
        <p:spPr>
          <a:xfrm>
            <a:off x="6086476" y="3806190"/>
            <a:ext cx="3714749" cy="2550646"/>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L</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86475" y="4534509"/>
            <a:ext cx="3695700" cy="1754326"/>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Lae</a:t>
            </a:r>
            <a:r>
              <a:rPr lang="en-US" sz="1100" dirty="0">
                <a:solidFill>
                  <a:schemeClr val="bg1"/>
                </a:solidFill>
                <a:latin typeface="Montserrat" panose="00000500000000000000" pitchFamily="50" charset="0"/>
              </a:rPr>
              <a:t> is a young entrepreneur from </a:t>
            </a:r>
            <a:r>
              <a:rPr lang="en-US" sz="1400" b="1" dirty="0">
                <a:solidFill>
                  <a:srgbClr val="FFFF00"/>
                </a:solidFill>
                <a:latin typeface="Montserrat" panose="00000500000000000000" pitchFamily="50" charset="0"/>
              </a:rPr>
              <a:t>Laos</a:t>
            </a:r>
            <a:r>
              <a:rPr lang="en-US" sz="1100" dirty="0">
                <a:solidFill>
                  <a:schemeClr val="bg1"/>
                </a:solidFill>
                <a:latin typeface="Montserrat" panose="00000500000000000000" pitchFamily="50" charset="0"/>
              </a:rPr>
              <a:t> who enjoys swimming. He owns a public pool and works as a </a:t>
            </a:r>
            <a:r>
              <a:rPr lang="en-US" sz="1400" b="1" dirty="0">
                <a:solidFill>
                  <a:srgbClr val="FFFF00"/>
                </a:solidFill>
                <a:latin typeface="Montserrat" panose="00000500000000000000" pitchFamily="50" charset="0"/>
              </a:rPr>
              <a:t>Lifeguard</a:t>
            </a:r>
            <a:r>
              <a:rPr lang="en-US" sz="1100" dirty="0">
                <a:solidFill>
                  <a:schemeClr val="bg1"/>
                </a:solidFill>
                <a:latin typeface="Montserrat" panose="00000500000000000000" pitchFamily="50" charset="0"/>
              </a:rPr>
              <a:t> there.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 utilizes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rent out his swimming pool to the public in an effort to promote his business. People occasionally organize large events at his swimming pool because they appreciate his services so much.</a:t>
            </a:r>
          </a:p>
        </p:txBody>
      </p:sp>
    </p:spTree>
    <p:extLst>
      <p:ext uri="{BB962C8B-B14F-4D97-AF65-F5344CB8AC3E}">
        <p14:creationId xmlns:p14="http://schemas.microsoft.com/office/powerpoint/2010/main" val="24344999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rotWithShape="1">
          <a:blip r:embed="rId3">
            <a:extLst>
              <a:ext uri="{28A0092B-C50C-407E-A947-70E740481C1C}">
                <a14:useLocalDpi xmlns:a14="http://schemas.microsoft.com/office/drawing/2010/main" val="0"/>
              </a:ext>
            </a:extLst>
          </a:blip>
          <a:srcRect r="8797"/>
          <a:stretch/>
        </p:blipFill>
        <p:spPr>
          <a:xfrm>
            <a:off x="9217248" y="3601896"/>
            <a:ext cx="2977680" cy="3264896"/>
          </a:xfrm>
          <a:prstGeom prst="rect">
            <a:avLst/>
          </a:prstGeom>
        </p:spPr>
      </p:pic>
      <p:pic>
        <p:nvPicPr>
          <p:cNvPr id="56" name="Picture 55">
            <a:extLst>
              <a:ext uri="{FF2B5EF4-FFF2-40B4-BE49-F238E27FC236}">
                <a16:creationId xmlns:a16="http://schemas.microsoft.com/office/drawing/2014/main" id="{8AF94C20-6A76-4C9E-A3D0-5632A69BD6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831105" y="3593104"/>
            <a:ext cx="3264895" cy="3264895"/>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5">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M</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316400"/>
            <a:ext cx="3695700" cy="1369606"/>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Mohammed</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Moroccan</a:t>
            </a:r>
            <a:r>
              <a:rPr lang="en-US" sz="1100" dirty="0">
                <a:solidFill>
                  <a:schemeClr val="bg1"/>
                </a:solidFill>
                <a:latin typeface="Montserrat" panose="00000500000000000000" pitchFamily="50" charset="0"/>
              </a:rPr>
              <a:t> </a:t>
            </a:r>
            <a:r>
              <a:rPr lang="en-US" sz="1400" b="1" dirty="0">
                <a:solidFill>
                  <a:srgbClr val="FFFF00"/>
                </a:solidFill>
                <a:latin typeface="Montserrat" panose="00000500000000000000" pitchFamily="50" charset="0"/>
              </a:rPr>
              <a:t>Model</a:t>
            </a:r>
            <a:r>
              <a:rPr lang="en-US" sz="1100" dirty="0">
                <a:solidFill>
                  <a:schemeClr val="bg1"/>
                </a:solidFill>
                <a:latin typeface="Montserrat" panose="00000500000000000000" pitchFamily="50" charset="0"/>
              </a:rPr>
              <a:t>. His career was going well until the pandemic struck. As a result, he is having difficulty finding work.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But thanks to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he was able to make contact with a hiring manager. And he is now back in the modeling business.</a:t>
            </a:r>
            <a:endParaRPr lang="en-US" sz="1000" dirty="0">
              <a:solidFill>
                <a:schemeClr val="bg1"/>
              </a:solidFill>
              <a:latin typeface="Montserrat" panose="00000500000000000000" pitchFamily="50" charset="0"/>
            </a:endParaRP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076950" y="582988"/>
            <a:ext cx="2400958" cy="2400958"/>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588081"/>
            <a:ext cx="2400958" cy="2400958"/>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N</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369606"/>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Naaib</a:t>
            </a:r>
            <a:r>
              <a:rPr lang="en-US" sz="1100" dirty="0">
                <a:solidFill>
                  <a:schemeClr val="bg1"/>
                </a:solidFill>
                <a:latin typeface="Montserrat" panose="00000500000000000000" pitchFamily="50" charset="0"/>
              </a:rPr>
              <a:t> is a </a:t>
            </a:r>
            <a:r>
              <a:rPr lang="en-US" sz="1400" b="1" dirty="0">
                <a:solidFill>
                  <a:srgbClr val="FFFF00"/>
                </a:solidFill>
                <a:latin typeface="Montserrat" panose="00000500000000000000" pitchFamily="50" charset="0"/>
              </a:rPr>
              <a:t>Nurse</a:t>
            </a:r>
            <a:r>
              <a:rPr lang="en-US" sz="1100" dirty="0">
                <a:solidFill>
                  <a:schemeClr val="bg1"/>
                </a:solidFill>
                <a:latin typeface="Montserrat" panose="00000500000000000000" pitchFamily="50" charset="0"/>
              </a:rPr>
              <a:t> from </a:t>
            </a:r>
            <a:r>
              <a:rPr lang="en-US" sz="1400" b="1" dirty="0">
                <a:solidFill>
                  <a:srgbClr val="FFFF00"/>
                </a:solidFill>
                <a:latin typeface="Montserrat" panose="00000500000000000000" pitchFamily="50" charset="0"/>
              </a:rPr>
              <a:t>Nigeria</a:t>
            </a:r>
            <a:r>
              <a:rPr lang="en-US" sz="1100" dirty="0">
                <a:solidFill>
                  <a:schemeClr val="bg1"/>
                </a:solidFill>
                <a:latin typeface="Montserrat" panose="00000500000000000000" pitchFamily="50" charset="0"/>
              </a:rPr>
              <a:t>. He recently just inherit a big house from his father. But the house is so big and he just living alone.</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So he rent out some part of his house using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for long term only. He is currently have 5 housemates living together in the house.</a:t>
            </a:r>
          </a:p>
        </p:txBody>
      </p:sp>
      <p:sp>
        <p:nvSpPr>
          <p:cNvPr id="54" name="Rectangle 53">
            <a:extLst>
              <a:ext uri="{FF2B5EF4-FFF2-40B4-BE49-F238E27FC236}">
                <a16:creationId xmlns:a16="http://schemas.microsoft.com/office/drawing/2014/main" id="{BC60798A-26C6-4607-871E-5F025210B33F}"/>
              </a:ext>
            </a:extLst>
          </p:cNvPr>
          <p:cNvSpPr/>
          <p:nvPr/>
        </p:nvSpPr>
        <p:spPr>
          <a:xfrm>
            <a:off x="-19707" y="3593105"/>
            <a:ext cx="3714749" cy="3264895"/>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O</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9708" y="4321424"/>
            <a:ext cx="3695700" cy="2600712"/>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Omaira</a:t>
            </a:r>
            <a:r>
              <a:rPr lang="en-US" sz="1100" dirty="0">
                <a:solidFill>
                  <a:schemeClr val="bg1"/>
                </a:solidFill>
                <a:latin typeface="Montserrat" panose="00000500000000000000" pitchFamily="50" charset="0"/>
              </a:rPr>
              <a:t> works as an </a:t>
            </a:r>
            <a:r>
              <a:rPr lang="en-US" sz="1400" b="1" dirty="0">
                <a:solidFill>
                  <a:srgbClr val="FFFF00"/>
                </a:solidFill>
                <a:latin typeface="Montserrat" panose="00000500000000000000" pitchFamily="50" charset="0"/>
              </a:rPr>
              <a:t>Operations Manager </a:t>
            </a:r>
            <a:r>
              <a:rPr lang="en-US" sz="1100" dirty="0">
                <a:solidFill>
                  <a:schemeClr val="bg1"/>
                </a:solidFill>
                <a:latin typeface="Montserrat" panose="00000500000000000000" pitchFamily="50" charset="0"/>
              </a:rPr>
              <a:t>at an </a:t>
            </a:r>
            <a:r>
              <a:rPr lang="en-US" sz="1400" b="1" dirty="0">
                <a:solidFill>
                  <a:srgbClr val="FFFF00"/>
                </a:solidFill>
                <a:latin typeface="Montserrat" panose="00000500000000000000" pitchFamily="50" charset="0"/>
              </a:rPr>
              <a:t>Oman</a:t>
            </a:r>
            <a:r>
              <a:rPr lang="en-US" sz="1100" dirty="0">
                <a:solidFill>
                  <a:schemeClr val="bg1"/>
                </a:solidFill>
                <a:latin typeface="Montserrat" panose="00000500000000000000" pitchFamily="50" charset="0"/>
              </a:rPr>
              <a:t> fitness center. She is struggling with her job because she has to work almost every day overtime just to consolidate members' databases and send emails one by one to remind them that their membership is about to expire.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She was able to regain work-life balance after discovering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because people who signed up for her fitness center now receive an automatic alert and notification of their membership, so she no longer has to do it manually.</a:t>
            </a:r>
          </a:p>
        </p:txBody>
      </p:sp>
      <p:sp>
        <p:nvSpPr>
          <p:cNvPr id="64" name="Rectangle 63">
            <a:extLst>
              <a:ext uri="{FF2B5EF4-FFF2-40B4-BE49-F238E27FC236}">
                <a16:creationId xmlns:a16="http://schemas.microsoft.com/office/drawing/2014/main" id="{66446E8A-CA10-46A2-AC7D-AB934C215640}"/>
              </a:ext>
            </a:extLst>
          </p:cNvPr>
          <p:cNvSpPr/>
          <p:nvPr/>
        </p:nvSpPr>
        <p:spPr>
          <a:xfrm>
            <a:off x="6076951" y="3602631"/>
            <a:ext cx="3714749" cy="3255368"/>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P</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76950" y="4330950"/>
            <a:ext cx="3695700" cy="146193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Patricia</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err="1">
                <a:solidFill>
                  <a:srgbClr val="FFFF00"/>
                </a:solidFill>
                <a:latin typeface="Montserrat" panose="00000500000000000000" pitchFamily="50" charset="0"/>
              </a:rPr>
              <a:t>Phillipines</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Personal Trainer</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spTree>
    <p:extLst>
      <p:ext uri="{BB962C8B-B14F-4D97-AF65-F5344CB8AC3E}">
        <p14:creationId xmlns:p14="http://schemas.microsoft.com/office/powerpoint/2010/main" val="4111184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Q</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316400"/>
            <a:ext cx="3695700" cy="1461939"/>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Qaabil</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Qatar</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Quality Manager</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76950" y="577898"/>
            <a:ext cx="2400958" cy="2400958"/>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88081"/>
            <a:ext cx="2400958" cy="2400958"/>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R</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46193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Rene</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Rwanda</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Recruiter </a:t>
            </a:r>
            <a:r>
              <a:rPr lang="en-US" sz="1100" dirty="0">
                <a:solidFill>
                  <a:schemeClr val="bg1"/>
                </a:solidFill>
                <a:latin typeface="Montserrat" panose="00000500000000000000" pitchFamily="50" charset="0"/>
              </a:rPr>
              <a:t>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sp>
        <p:nvSpPr>
          <p:cNvPr id="54" name="Rectangle 53">
            <a:extLst>
              <a:ext uri="{FF2B5EF4-FFF2-40B4-BE49-F238E27FC236}">
                <a16:creationId xmlns:a16="http://schemas.microsoft.com/office/drawing/2014/main" id="{BC60798A-26C6-4607-871E-5F025210B33F}"/>
              </a:ext>
            </a:extLst>
          </p:cNvPr>
          <p:cNvSpPr/>
          <p:nvPr/>
        </p:nvSpPr>
        <p:spPr>
          <a:xfrm>
            <a:off x="-10182" y="3796664"/>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S</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0183" y="4524983"/>
            <a:ext cx="3695700" cy="158504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Soo Young</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South Korea</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Sales Associate</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56" name="Picture 55">
            <a:extLst>
              <a:ext uri="{FF2B5EF4-FFF2-40B4-BE49-F238E27FC236}">
                <a16:creationId xmlns:a16="http://schemas.microsoft.com/office/drawing/2014/main" id="{8AF94C20-6A76-4C9E-A3D0-5632A69BD6F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04567" y="3796664"/>
            <a:ext cx="2400958" cy="2400958"/>
          </a:xfrm>
          <a:prstGeom prst="rect">
            <a:avLst/>
          </a:prstGeom>
        </p:spPr>
      </p:pic>
      <p:sp>
        <p:nvSpPr>
          <p:cNvPr id="64" name="Rectangle 63">
            <a:extLst>
              <a:ext uri="{FF2B5EF4-FFF2-40B4-BE49-F238E27FC236}">
                <a16:creationId xmlns:a16="http://schemas.microsoft.com/office/drawing/2014/main" id="{66446E8A-CA10-46A2-AC7D-AB934C215640}"/>
              </a:ext>
            </a:extLst>
          </p:cNvPr>
          <p:cNvSpPr/>
          <p:nvPr/>
        </p:nvSpPr>
        <p:spPr>
          <a:xfrm>
            <a:off x="6086476" y="3806190"/>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T</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86475" y="4534509"/>
            <a:ext cx="3695700" cy="1461939"/>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Thinnakorn</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Thailand</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Teacher</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00567" y="3796664"/>
            <a:ext cx="2400958" cy="2400958"/>
          </a:xfrm>
          <a:prstGeom prst="rect">
            <a:avLst/>
          </a:prstGeom>
        </p:spPr>
      </p:pic>
    </p:spTree>
    <p:extLst>
      <p:ext uri="{BB962C8B-B14F-4D97-AF65-F5344CB8AC3E}">
        <p14:creationId xmlns:p14="http://schemas.microsoft.com/office/powerpoint/2010/main" val="17807168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U</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316400"/>
            <a:ext cx="3695700" cy="1461939"/>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Uliana</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Ukraine</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University</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76950" y="577898"/>
            <a:ext cx="2400958" cy="2400958"/>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88081"/>
            <a:ext cx="2400958" cy="2400958"/>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V</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46193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Victor</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err="1">
                <a:solidFill>
                  <a:srgbClr val="FFFF00"/>
                </a:solidFill>
                <a:latin typeface="Montserrat" panose="00000500000000000000" pitchFamily="50" charset="0"/>
              </a:rPr>
              <a:t>Vanezuela</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Violin</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sp>
        <p:nvSpPr>
          <p:cNvPr id="54" name="Rectangle 53">
            <a:extLst>
              <a:ext uri="{FF2B5EF4-FFF2-40B4-BE49-F238E27FC236}">
                <a16:creationId xmlns:a16="http://schemas.microsoft.com/office/drawing/2014/main" id="{BC60798A-26C6-4607-871E-5F025210B33F}"/>
              </a:ext>
            </a:extLst>
          </p:cNvPr>
          <p:cNvSpPr/>
          <p:nvPr/>
        </p:nvSpPr>
        <p:spPr>
          <a:xfrm>
            <a:off x="-10182" y="3796664"/>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W</a:t>
            </a:r>
            <a:endParaRPr lang="en-US" sz="13800" b="1" dirty="0">
              <a:solidFill>
                <a:srgbClr val="FFFF00"/>
              </a:solidFill>
              <a:latin typeface="Montserrat" panose="00000500000000000000" pitchFamily="50" charset="0"/>
            </a:endParaRPr>
          </a:p>
        </p:txBody>
      </p:sp>
      <p:sp>
        <p:nvSpPr>
          <p:cNvPr id="55" name="TextBox 54">
            <a:extLst>
              <a:ext uri="{FF2B5EF4-FFF2-40B4-BE49-F238E27FC236}">
                <a16:creationId xmlns:a16="http://schemas.microsoft.com/office/drawing/2014/main" id="{24037483-4D36-4A30-9AAD-55747D025605}"/>
              </a:ext>
            </a:extLst>
          </p:cNvPr>
          <p:cNvSpPr txBox="1"/>
          <p:nvPr/>
        </p:nvSpPr>
        <p:spPr>
          <a:xfrm>
            <a:off x="-10183" y="4524983"/>
            <a:ext cx="3695700" cy="158504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Wesley </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Württemberg</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Wedding Coordinator</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56" name="Picture 55">
            <a:extLst>
              <a:ext uri="{FF2B5EF4-FFF2-40B4-BE49-F238E27FC236}">
                <a16:creationId xmlns:a16="http://schemas.microsoft.com/office/drawing/2014/main" id="{8AF94C20-6A76-4C9E-A3D0-5632A69BD6F1}"/>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704567" y="3796664"/>
            <a:ext cx="2400958" cy="2400958"/>
          </a:xfrm>
          <a:prstGeom prst="rect">
            <a:avLst/>
          </a:prstGeom>
        </p:spPr>
      </p:pic>
      <p:sp>
        <p:nvSpPr>
          <p:cNvPr id="64" name="Rectangle 63">
            <a:extLst>
              <a:ext uri="{FF2B5EF4-FFF2-40B4-BE49-F238E27FC236}">
                <a16:creationId xmlns:a16="http://schemas.microsoft.com/office/drawing/2014/main" id="{66446E8A-CA10-46A2-AC7D-AB934C215640}"/>
              </a:ext>
            </a:extLst>
          </p:cNvPr>
          <p:cNvSpPr/>
          <p:nvPr/>
        </p:nvSpPr>
        <p:spPr>
          <a:xfrm>
            <a:off x="6086476" y="3806190"/>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X</a:t>
            </a:r>
            <a:endParaRPr lang="en-US" sz="13800" b="1" dirty="0">
              <a:solidFill>
                <a:srgbClr val="FFFF00"/>
              </a:solidFill>
              <a:latin typeface="Montserrat" panose="00000500000000000000" pitchFamily="50" charset="0"/>
            </a:endParaRPr>
          </a:p>
        </p:txBody>
      </p:sp>
      <p:sp>
        <p:nvSpPr>
          <p:cNvPr id="65" name="TextBox 64">
            <a:extLst>
              <a:ext uri="{FF2B5EF4-FFF2-40B4-BE49-F238E27FC236}">
                <a16:creationId xmlns:a16="http://schemas.microsoft.com/office/drawing/2014/main" id="{56D046DE-8CDB-496B-83E6-AC98126E32A0}"/>
              </a:ext>
            </a:extLst>
          </p:cNvPr>
          <p:cNvSpPr txBox="1"/>
          <p:nvPr/>
        </p:nvSpPr>
        <p:spPr>
          <a:xfrm>
            <a:off x="6086475" y="4534509"/>
            <a:ext cx="3695700" cy="146193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Xavier</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Mexico</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X-Ray Developer</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66" name="Picture 65">
            <a:extLst>
              <a:ext uri="{FF2B5EF4-FFF2-40B4-BE49-F238E27FC236}">
                <a16:creationId xmlns:a16="http://schemas.microsoft.com/office/drawing/2014/main" id="{F2869E67-4FC1-40A9-B4FE-A23DFF263C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800567" y="3796664"/>
            <a:ext cx="2400958" cy="2400958"/>
          </a:xfrm>
          <a:prstGeom prst="rect">
            <a:avLst/>
          </a:prstGeom>
        </p:spPr>
      </p:pic>
    </p:spTree>
    <p:extLst>
      <p:ext uri="{BB962C8B-B14F-4D97-AF65-F5344CB8AC3E}">
        <p14:creationId xmlns:p14="http://schemas.microsoft.com/office/powerpoint/2010/main" val="30776934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28066"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12</a:t>
            </a:r>
          </a:p>
        </p:txBody>
      </p:sp>
      <p:sp>
        <p:nvSpPr>
          <p:cNvPr id="6" name="Rectangle 5">
            <a:extLst>
              <a:ext uri="{FF2B5EF4-FFF2-40B4-BE49-F238E27FC236}">
                <a16:creationId xmlns:a16="http://schemas.microsoft.com/office/drawing/2014/main" id="{511459F4-6B95-43E3-98ED-6A0AC9053602}"/>
              </a:ext>
            </a:extLst>
          </p:cNvPr>
          <p:cNvSpPr/>
          <p:nvPr/>
        </p:nvSpPr>
        <p:spPr>
          <a:xfrm>
            <a:off x="2381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Y</a:t>
            </a:r>
            <a:endParaRPr lang="en-US" sz="13800" b="1" dirty="0">
              <a:solidFill>
                <a:srgbClr val="FFFF00"/>
              </a:solidFill>
              <a:latin typeface="Montserrat" panose="00000500000000000000" pitchFamily="50" charset="0"/>
            </a:endParaRPr>
          </a:p>
        </p:txBody>
      </p:sp>
      <p:sp>
        <p:nvSpPr>
          <p:cNvPr id="7" name="TextBox 6">
            <a:extLst>
              <a:ext uri="{FF2B5EF4-FFF2-40B4-BE49-F238E27FC236}">
                <a16:creationId xmlns:a16="http://schemas.microsoft.com/office/drawing/2014/main" id="{D00A2A45-0C99-4321-8A0B-3D92D389ECE5}"/>
              </a:ext>
            </a:extLst>
          </p:cNvPr>
          <p:cNvSpPr txBox="1"/>
          <p:nvPr/>
        </p:nvSpPr>
        <p:spPr>
          <a:xfrm>
            <a:off x="2381250" y="1316400"/>
            <a:ext cx="3695700" cy="1461939"/>
          </a:xfrm>
          <a:prstGeom prst="rect">
            <a:avLst/>
          </a:prstGeom>
          <a:noFill/>
        </p:spPr>
        <p:txBody>
          <a:bodyPr wrap="square" rtlCol="0">
            <a:spAutoFit/>
          </a:bodyPr>
          <a:lstStyle/>
          <a:p>
            <a:r>
              <a:rPr lang="en-US" sz="1400" b="1" dirty="0">
                <a:solidFill>
                  <a:srgbClr val="FFFF00"/>
                </a:solidFill>
                <a:latin typeface="Montserrat" panose="00000500000000000000" pitchFamily="50" charset="0"/>
              </a:rPr>
              <a:t>Yusuf</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Yemen</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Yoga Instructure</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pic>
        <p:nvPicPr>
          <p:cNvPr id="43" name="Picture 42">
            <a:extLst>
              <a:ext uri="{FF2B5EF4-FFF2-40B4-BE49-F238E27FC236}">
                <a16:creationId xmlns:a16="http://schemas.microsoft.com/office/drawing/2014/main" id="{E6FA964B-9A2B-489E-8D13-A43EFADF0F2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76950" y="577898"/>
            <a:ext cx="2400958" cy="2400958"/>
          </a:xfrm>
          <a:prstGeom prst="rect">
            <a:avLst/>
          </a:prstGeom>
        </p:spPr>
      </p:pic>
      <p:pic>
        <p:nvPicPr>
          <p:cNvPr id="9" name="Picture 8">
            <a:extLst>
              <a:ext uri="{FF2B5EF4-FFF2-40B4-BE49-F238E27FC236}">
                <a16:creationId xmlns:a16="http://schemas.microsoft.com/office/drawing/2014/main" id="{CB80E09C-3C09-4CB8-B420-A5B9EBC7BB4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588081"/>
            <a:ext cx="2400958" cy="2400958"/>
          </a:xfrm>
          <a:prstGeom prst="rect">
            <a:avLst/>
          </a:prstGeom>
        </p:spPr>
      </p:pic>
      <p:sp>
        <p:nvSpPr>
          <p:cNvPr id="52" name="Rectangle 51">
            <a:extLst>
              <a:ext uri="{FF2B5EF4-FFF2-40B4-BE49-F238E27FC236}">
                <a16:creationId xmlns:a16="http://schemas.microsoft.com/office/drawing/2014/main" id="{318F3DF3-AFEC-4B24-8D23-F303C57B2EC8}"/>
              </a:ext>
            </a:extLst>
          </p:cNvPr>
          <p:cNvSpPr/>
          <p:nvPr/>
        </p:nvSpPr>
        <p:spPr>
          <a:xfrm>
            <a:off x="8477251" y="588081"/>
            <a:ext cx="3714749" cy="2381249"/>
          </a:xfrm>
          <a:prstGeom prst="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a:solidFill>
                  <a:srgbClr val="FFFF00"/>
                </a:solidFill>
                <a:latin typeface="Montserrat" panose="00000500000000000000" pitchFamily="50" charset="0"/>
              </a:rPr>
              <a:t>Z</a:t>
            </a:r>
            <a:endParaRPr lang="en-US" sz="13800" b="1" dirty="0">
              <a:solidFill>
                <a:srgbClr val="FFFF00"/>
              </a:solidFill>
              <a:latin typeface="Montserrat" panose="00000500000000000000" pitchFamily="50" charset="0"/>
            </a:endParaRPr>
          </a:p>
        </p:txBody>
      </p:sp>
      <p:sp>
        <p:nvSpPr>
          <p:cNvPr id="53" name="TextBox 52">
            <a:extLst>
              <a:ext uri="{FF2B5EF4-FFF2-40B4-BE49-F238E27FC236}">
                <a16:creationId xmlns:a16="http://schemas.microsoft.com/office/drawing/2014/main" id="{C441C736-498D-49B7-9219-A5446767771B}"/>
              </a:ext>
            </a:extLst>
          </p:cNvPr>
          <p:cNvSpPr txBox="1"/>
          <p:nvPr/>
        </p:nvSpPr>
        <p:spPr>
          <a:xfrm>
            <a:off x="8477250" y="1316400"/>
            <a:ext cx="3676650" cy="1461939"/>
          </a:xfrm>
          <a:prstGeom prst="rect">
            <a:avLst/>
          </a:prstGeom>
          <a:noFill/>
        </p:spPr>
        <p:txBody>
          <a:bodyPr wrap="square" rtlCol="0">
            <a:spAutoFit/>
          </a:bodyPr>
          <a:lstStyle/>
          <a:p>
            <a:r>
              <a:rPr lang="en-US" sz="1400" b="1" dirty="0" err="1">
                <a:solidFill>
                  <a:srgbClr val="FFFF00"/>
                </a:solidFill>
                <a:latin typeface="Montserrat" panose="00000500000000000000" pitchFamily="50" charset="0"/>
              </a:rPr>
              <a:t>Zarira</a:t>
            </a:r>
            <a:r>
              <a:rPr lang="en-US" sz="1400" dirty="0">
                <a:solidFill>
                  <a:srgbClr val="FFFF00"/>
                </a:solidFill>
                <a:latin typeface="Montserrat" panose="00000500000000000000" pitchFamily="50" charset="0"/>
              </a:rPr>
              <a:t> </a:t>
            </a:r>
            <a:r>
              <a:rPr lang="en-US" sz="1100" dirty="0">
                <a:solidFill>
                  <a:schemeClr val="bg1"/>
                </a:solidFill>
                <a:latin typeface="Montserrat" panose="00000500000000000000" pitchFamily="50" charset="0"/>
              </a:rPr>
              <a:t>16yo from </a:t>
            </a:r>
            <a:r>
              <a:rPr lang="en-US" sz="1400" b="1" dirty="0">
                <a:solidFill>
                  <a:srgbClr val="FFFF00"/>
                </a:solidFill>
                <a:latin typeface="Montserrat" panose="00000500000000000000" pitchFamily="50" charset="0"/>
              </a:rPr>
              <a:t>Zimbabwe</a:t>
            </a:r>
            <a:r>
              <a:rPr lang="en-US" sz="1100" dirty="0">
                <a:solidFill>
                  <a:schemeClr val="bg1"/>
                </a:solidFill>
                <a:latin typeface="Montserrat" panose="00000500000000000000" pitchFamily="50" charset="0"/>
              </a:rPr>
              <a:t>, he's from a low-middle income status family wants to study </a:t>
            </a:r>
            <a:r>
              <a:rPr lang="en-US" sz="1400" b="1" dirty="0">
                <a:solidFill>
                  <a:srgbClr val="FFFF00"/>
                </a:solidFill>
                <a:latin typeface="Montserrat" panose="00000500000000000000" pitchFamily="50" charset="0"/>
              </a:rPr>
              <a:t>Zoo Veterinarian</a:t>
            </a:r>
            <a:r>
              <a:rPr lang="en-US" sz="1100" dirty="0">
                <a:solidFill>
                  <a:schemeClr val="bg1"/>
                </a:solidFill>
                <a:latin typeface="Montserrat" panose="00000500000000000000" pitchFamily="50" charset="0"/>
              </a:rPr>
              <a:t> accounting in Australia. </a:t>
            </a:r>
          </a:p>
          <a:p>
            <a:endParaRPr lang="en-US" sz="1100" dirty="0">
              <a:solidFill>
                <a:schemeClr val="bg1"/>
              </a:solidFill>
              <a:latin typeface="Montserrat" panose="00000500000000000000" pitchFamily="50" charset="0"/>
            </a:endParaRPr>
          </a:p>
          <a:p>
            <a:r>
              <a:rPr lang="en-US" sz="1100" dirty="0">
                <a:solidFill>
                  <a:schemeClr val="bg1"/>
                </a:solidFill>
                <a:latin typeface="Montserrat" panose="00000500000000000000" pitchFamily="50" charset="0"/>
              </a:rPr>
              <a:t>He’s looking for scholarship for A-level in </a:t>
            </a:r>
            <a:r>
              <a:rPr lang="en-US" sz="1400" b="1" dirty="0">
                <a:solidFill>
                  <a:srgbClr val="FFFF00"/>
                </a:solidFill>
                <a:latin typeface="Montserrat" panose="00000500000000000000" pitchFamily="50" charset="0"/>
              </a:rPr>
              <a:t>Agarthea</a:t>
            </a:r>
            <a:r>
              <a:rPr lang="en-US" sz="1100" dirty="0">
                <a:solidFill>
                  <a:schemeClr val="bg1"/>
                </a:solidFill>
                <a:latin typeface="Montserrat" panose="00000500000000000000" pitchFamily="50" charset="0"/>
              </a:rPr>
              <a:t> to help him funds his study and he sees a wide range of universities he can apply for.</a:t>
            </a:r>
            <a:endParaRPr lang="en-US" sz="1400" dirty="0">
              <a:solidFill>
                <a:srgbClr val="FFFF00"/>
              </a:solidFill>
              <a:latin typeface="Montserrat" panose="00000500000000000000" pitchFamily="50" charset="0"/>
            </a:endParaRPr>
          </a:p>
        </p:txBody>
      </p:sp>
      <p:sp>
        <p:nvSpPr>
          <p:cNvPr id="18" name="TextBox 17">
            <a:extLst>
              <a:ext uri="{FF2B5EF4-FFF2-40B4-BE49-F238E27FC236}">
                <a16:creationId xmlns:a16="http://schemas.microsoft.com/office/drawing/2014/main" id="{EBA83DD5-E231-424E-9E95-671A2862716A}"/>
              </a:ext>
            </a:extLst>
          </p:cNvPr>
          <p:cNvSpPr txBox="1"/>
          <p:nvPr/>
        </p:nvSpPr>
        <p:spPr>
          <a:xfrm>
            <a:off x="149308" y="5359572"/>
            <a:ext cx="11855283" cy="1289199"/>
          </a:xfrm>
          <a:prstGeom prst="rect">
            <a:avLst/>
          </a:prstGeom>
          <a:noFill/>
        </p:spPr>
        <p:txBody>
          <a:bodyPr wrap="square" rtlCol="0">
            <a:spAutoFit/>
          </a:bodyPr>
          <a:lstStyle/>
          <a:p>
            <a:pPr>
              <a:lnSpc>
                <a:spcPct val="150000"/>
              </a:lnSpc>
            </a:pPr>
            <a:r>
              <a:rPr lang="en-US" dirty="0">
                <a:latin typeface="Montserrat" panose="00000500000000000000" pitchFamily="50" charset="0"/>
              </a:rPr>
              <a:t>Agarthea is a nonprofit DAO, meaning ALL profits made will be placed back into Agarthea and/or Agartheum Eco-Systems focusing on funding students who lack the financial means. This includes all or some of the following; Funding, Tuition Fees, Travel, Visas, Food, Activities, Equipment, </a:t>
            </a:r>
          </a:p>
        </p:txBody>
      </p:sp>
    </p:spTree>
    <p:extLst>
      <p:ext uri="{BB962C8B-B14F-4D97-AF65-F5344CB8AC3E}">
        <p14:creationId xmlns:p14="http://schemas.microsoft.com/office/powerpoint/2010/main" val="230494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12F6317A-E9DF-4732-A8F3-9487CDCA1A15}"/>
              </a:ext>
            </a:extLst>
          </p:cNvPr>
          <p:cNvSpPr/>
          <p:nvPr/>
        </p:nvSpPr>
        <p:spPr>
          <a:xfrm>
            <a:off x="2855983" y="589279"/>
            <a:ext cx="6517812" cy="6268721"/>
          </a:xfrm>
          <a:prstGeom prst="ellipse">
            <a:avLst/>
          </a:prstGeom>
          <a:blipFill dpi="0" rotWithShape="1">
            <a:blip r:embed="rId2">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7" y="0"/>
            <a:ext cx="3629756" cy="1325563"/>
          </a:xfrm>
        </p:spPr>
        <p:txBody>
          <a:bodyPr>
            <a:normAutofit/>
          </a:bodyPr>
          <a:lstStyle/>
          <a:p>
            <a:r>
              <a:rPr lang="en-US" sz="5400" b="1" dirty="0">
                <a:solidFill>
                  <a:srgbClr val="006600"/>
                </a:solidFill>
                <a:latin typeface="Achilles Expanded" pitchFamily="2" charset="0"/>
              </a:rPr>
              <a:t>Agarthea</a:t>
            </a:r>
          </a:p>
        </p:txBody>
      </p: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3" name="TextBox 112">
            <a:extLst>
              <a:ext uri="{FF2B5EF4-FFF2-40B4-BE49-F238E27FC236}">
                <a16:creationId xmlns:a16="http://schemas.microsoft.com/office/drawing/2014/main" id="{5F7AC81D-C820-4365-A088-6CDA8BCFB9BC}"/>
              </a:ext>
            </a:extLst>
          </p:cNvPr>
          <p:cNvSpPr txBox="1"/>
          <p:nvPr/>
        </p:nvSpPr>
        <p:spPr>
          <a:xfrm>
            <a:off x="351867" y="1150976"/>
            <a:ext cx="11855283" cy="2171877"/>
          </a:xfrm>
          <a:prstGeom prst="rect">
            <a:avLst/>
          </a:prstGeom>
          <a:noFill/>
        </p:spPr>
        <p:txBody>
          <a:bodyPr wrap="square" rtlCol="0">
            <a:spAutoFit/>
          </a:bodyPr>
          <a:lstStyle/>
          <a:p>
            <a:pPr>
              <a:lnSpc>
                <a:spcPct val="150000"/>
              </a:lnSpc>
            </a:pPr>
            <a:r>
              <a:rPr lang="en-US" dirty="0">
                <a:latin typeface="Montserrat" panose="00000500000000000000" pitchFamily="50" charset="0"/>
              </a:rPr>
              <a:t>An Environmental, Social, and Corporate Governance </a:t>
            </a:r>
            <a:r>
              <a:rPr lang="en-US" sz="2000" b="1" dirty="0">
                <a:solidFill>
                  <a:srgbClr val="006600"/>
                </a:solidFill>
                <a:latin typeface="Montserrat" panose="00000500000000000000" pitchFamily="50" charset="0"/>
              </a:rPr>
              <a:t>(ESG) </a:t>
            </a:r>
            <a:r>
              <a:rPr lang="en-US" dirty="0">
                <a:latin typeface="Montserrat" panose="00000500000000000000" pitchFamily="50" charset="0"/>
              </a:rPr>
              <a:t>focused nonprofit </a:t>
            </a:r>
            <a:r>
              <a:rPr lang="en-US" dirty="0" err="1">
                <a:latin typeface="Montserrat" panose="00000500000000000000" pitchFamily="50" charset="0"/>
              </a:rPr>
              <a:t>Decentralised</a:t>
            </a:r>
            <a:r>
              <a:rPr lang="en-US" dirty="0">
                <a:latin typeface="Montserrat" panose="00000500000000000000" pitchFamily="50" charset="0"/>
              </a:rPr>
              <a:t> Autonomous </a:t>
            </a:r>
            <a:r>
              <a:rPr lang="en-US" dirty="0" err="1">
                <a:latin typeface="Montserrat" panose="00000500000000000000" pitchFamily="50" charset="0"/>
              </a:rPr>
              <a:t>Organisation</a:t>
            </a:r>
            <a:r>
              <a:rPr lang="en-US" dirty="0">
                <a:latin typeface="Montserrat" panose="00000500000000000000" pitchFamily="50" charset="0"/>
              </a:rPr>
              <a:t> </a:t>
            </a:r>
            <a:r>
              <a:rPr lang="en-US" sz="2000" b="1" dirty="0">
                <a:solidFill>
                  <a:srgbClr val="006600"/>
                </a:solidFill>
                <a:latin typeface="Montserrat" panose="00000500000000000000" pitchFamily="50" charset="0"/>
              </a:rPr>
              <a:t>(DAO)</a:t>
            </a:r>
            <a:r>
              <a:rPr lang="en-US" dirty="0">
                <a:latin typeface="Montserrat" panose="00000500000000000000" pitchFamily="50" charset="0"/>
              </a:rPr>
              <a:t>. Built by the people, for people to provide a diverse range of options for Work and Further Education for Students &amp; Professionals around the World in a cost-effective/costless and eco-friendly manner</a:t>
            </a:r>
          </a:p>
          <a:p>
            <a:pPr>
              <a:lnSpc>
                <a:spcPct val="150000"/>
              </a:lnSpc>
            </a:pPr>
            <a:endParaRPr lang="en-US" sz="1600" dirty="0">
              <a:latin typeface="Montserrat" panose="00000500000000000000" pitchFamily="50" charset="0"/>
            </a:endParaRPr>
          </a:p>
        </p:txBody>
      </p:sp>
      <p:sp>
        <p:nvSpPr>
          <p:cNvPr id="117" name="Title 1">
            <a:extLst>
              <a:ext uri="{FF2B5EF4-FFF2-40B4-BE49-F238E27FC236}">
                <a16:creationId xmlns:a16="http://schemas.microsoft.com/office/drawing/2014/main" id="{E36A78BA-569D-44F6-84A5-1417178C8469}"/>
              </a:ext>
            </a:extLst>
          </p:cNvPr>
          <p:cNvSpPr txBox="1">
            <a:spLocks/>
          </p:cNvSpPr>
          <p:nvPr/>
        </p:nvSpPr>
        <p:spPr>
          <a:xfrm>
            <a:off x="8051890" y="3995737"/>
            <a:ext cx="3826021"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006600"/>
                </a:solidFill>
                <a:latin typeface="Achilles Expanded" pitchFamily="2" charset="0"/>
              </a:rPr>
              <a:t>Agartheum</a:t>
            </a:r>
          </a:p>
        </p:txBody>
      </p:sp>
      <p:sp>
        <p:nvSpPr>
          <p:cNvPr id="118" name="TextBox 117">
            <a:extLst>
              <a:ext uri="{FF2B5EF4-FFF2-40B4-BE49-F238E27FC236}">
                <a16:creationId xmlns:a16="http://schemas.microsoft.com/office/drawing/2014/main" id="{3417A6C1-E0C4-4BC2-9553-0408BC1D1234}"/>
              </a:ext>
            </a:extLst>
          </p:cNvPr>
          <p:cNvSpPr txBox="1"/>
          <p:nvPr/>
        </p:nvSpPr>
        <p:spPr>
          <a:xfrm>
            <a:off x="0" y="5125721"/>
            <a:ext cx="11855283" cy="873701"/>
          </a:xfrm>
          <a:prstGeom prst="rect">
            <a:avLst/>
          </a:prstGeom>
          <a:noFill/>
        </p:spPr>
        <p:txBody>
          <a:bodyPr wrap="square" rtlCol="0">
            <a:spAutoFit/>
          </a:bodyPr>
          <a:lstStyle/>
          <a:p>
            <a:pPr algn="r">
              <a:lnSpc>
                <a:spcPct val="150000"/>
              </a:lnSpc>
            </a:pPr>
            <a:r>
              <a:rPr lang="en-US" dirty="0">
                <a:latin typeface="Montserrat" panose="00000500000000000000" pitchFamily="50" charset="0"/>
              </a:rPr>
              <a:t>The crypto token that is built on Polygon blockchain that will be used on Agarthea to support the monetary functions and transactions, including to fund the education for students across the globe.</a:t>
            </a:r>
          </a:p>
        </p:txBody>
      </p:sp>
      <p:grpSp>
        <p:nvGrpSpPr>
          <p:cNvPr id="39" name="Group 38">
            <a:extLst>
              <a:ext uri="{FF2B5EF4-FFF2-40B4-BE49-F238E27FC236}">
                <a16:creationId xmlns:a16="http://schemas.microsoft.com/office/drawing/2014/main" id="{C55A593B-AB5E-4435-B29B-07D9845F622D}"/>
              </a:ext>
            </a:extLst>
          </p:cNvPr>
          <p:cNvGrpSpPr/>
          <p:nvPr/>
        </p:nvGrpSpPr>
        <p:grpSpPr>
          <a:xfrm>
            <a:off x="421670" y="3156272"/>
            <a:ext cx="11275952" cy="748294"/>
            <a:chOff x="421670" y="2841312"/>
            <a:chExt cx="11275952" cy="748294"/>
          </a:xfrm>
        </p:grpSpPr>
        <p:cxnSp>
          <p:nvCxnSpPr>
            <p:cNvPr id="119" name="Straight Connector 118">
              <a:extLst>
                <a:ext uri="{FF2B5EF4-FFF2-40B4-BE49-F238E27FC236}">
                  <a16:creationId xmlns:a16="http://schemas.microsoft.com/office/drawing/2014/main" id="{8838633F-106C-48CE-A67A-F930D0845975}"/>
                </a:ext>
              </a:extLst>
            </p:cNvPr>
            <p:cNvCxnSpPr>
              <a:cxnSpLocks/>
            </p:cNvCxnSpPr>
            <p:nvPr/>
          </p:nvCxnSpPr>
          <p:spPr>
            <a:xfrm>
              <a:off x="421670" y="3322853"/>
              <a:ext cx="4915876"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5037838E-3D97-4559-A644-A62794225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39146" y="2841312"/>
              <a:ext cx="748294" cy="748294"/>
            </a:xfrm>
            <a:prstGeom prst="rect">
              <a:avLst/>
            </a:prstGeom>
          </p:spPr>
        </p:pic>
        <p:cxnSp>
          <p:nvCxnSpPr>
            <p:cNvPr id="120" name="Straight Connector 119">
              <a:extLst>
                <a:ext uri="{FF2B5EF4-FFF2-40B4-BE49-F238E27FC236}">
                  <a16:creationId xmlns:a16="http://schemas.microsoft.com/office/drawing/2014/main" id="{57EAFA01-F49D-40EE-A62E-12764CB68D61}"/>
                </a:ext>
              </a:extLst>
            </p:cNvPr>
            <p:cNvCxnSpPr>
              <a:cxnSpLocks/>
            </p:cNvCxnSpPr>
            <p:nvPr/>
          </p:nvCxnSpPr>
          <p:spPr>
            <a:xfrm>
              <a:off x="6187440" y="3322853"/>
              <a:ext cx="5510182"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grpSp>
      <p:sp>
        <p:nvSpPr>
          <p:cNvPr id="121" name="TextBox 120">
            <a:extLst>
              <a:ext uri="{FF2B5EF4-FFF2-40B4-BE49-F238E27FC236}">
                <a16:creationId xmlns:a16="http://schemas.microsoft.com/office/drawing/2014/main" id="{222F7775-ACF7-4DD7-A3FF-ADB3B33E2E9D}"/>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4</a:t>
            </a:r>
          </a:p>
        </p:txBody>
      </p:sp>
    </p:spTree>
    <p:extLst>
      <p:ext uri="{BB962C8B-B14F-4D97-AF65-F5344CB8AC3E}">
        <p14:creationId xmlns:p14="http://schemas.microsoft.com/office/powerpoint/2010/main" val="1643945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45000">
              <a:schemeClr val="accent6">
                <a:alpha val="62000"/>
                <a:lumMod val="8000"/>
                <a:lumOff val="92000"/>
              </a:schemeClr>
            </a:gs>
            <a:gs pos="0">
              <a:srgbClr val="006600"/>
            </a:gs>
            <a:gs pos="100000">
              <a:schemeClr val="bg1"/>
            </a:gs>
          </a:gsLst>
          <a:lin ang="13500000" scaled="1"/>
          <a:tileRect/>
        </a:gradFill>
        <a:effectLst/>
      </p:bgPr>
    </p:bg>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10">
            <a:extLst>
              <a:ext uri="{28A0092B-C50C-407E-A947-70E740481C1C}">
                <a14:useLocalDpi xmlns:a14="http://schemas.microsoft.com/office/drawing/2010/main" val="0"/>
              </a:ext>
            </a:extLst>
          </a:blip>
          <a:srcRect l="62625" t="38000"/>
          <a:stretch/>
        </p:blipFill>
        <p:spPr>
          <a:xfrm>
            <a:off x="7635239"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11">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7" y="0"/>
            <a:ext cx="3629756" cy="1325563"/>
          </a:xfrm>
        </p:spPr>
        <p:txBody>
          <a:bodyPr>
            <a:normAutofit/>
          </a:bodyPr>
          <a:lstStyle/>
          <a:p>
            <a:r>
              <a:rPr lang="en-US" sz="5400" b="1" dirty="0">
                <a:solidFill>
                  <a:srgbClr val="006600"/>
                </a:solidFill>
                <a:latin typeface="Achilles Expanded" pitchFamily="2" charset="0"/>
              </a:rPr>
              <a:t>Product</a:t>
            </a:r>
          </a:p>
        </p:txBody>
      </p:sp>
      <p:sp>
        <p:nvSpPr>
          <p:cNvPr id="121" name="TextBox 120">
            <a:extLst>
              <a:ext uri="{FF2B5EF4-FFF2-40B4-BE49-F238E27FC236}">
                <a16:creationId xmlns:a16="http://schemas.microsoft.com/office/drawing/2014/main" id="{222F7775-ACF7-4DD7-A3FF-ADB3B33E2E9D}"/>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13</a:t>
            </a:r>
          </a:p>
        </p:txBody>
      </p:sp>
      <p:pic>
        <p:nvPicPr>
          <p:cNvPr id="28" name="Picture 27">
            <a:extLst>
              <a:ext uri="{FF2B5EF4-FFF2-40B4-BE49-F238E27FC236}">
                <a16:creationId xmlns:a16="http://schemas.microsoft.com/office/drawing/2014/main" id="{821C2D07-D606-44ED-BC63-2FB701DD96A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pic>
        <p:nvPicPr>
          <p:cNvPr id="3" name="agarthea app editted">
            <a:hlinkClick r:id="" action="ppaction://media"/>
            <a:extLst>
              <a:ext uri="{FF2B5EF4-FFF2-40B4-BE49-F238E27FC236}">
                <a16:creationId xmlns:a16="http://schemas.microsoft.com/office/drawing/2014/main" id="{1C2E6CE5-C5BD-4ABA-8561-3EAFA6E71503}"/>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3"/>
          <a:srcRect l="36093" r="35938"/>
          <a:stretch/>
        </p:blipFill>
        <p:spPr>
          <a:xfrm>
            <a:off x="351867" y="1211580"/>
            <a:ext cx="2552726" cy="5133975"/>
          </a:xfrm>
          <a:prstGeom prst="roundRect">
            <a:avLst/>
          </a:prstGeom>
        </p:spPr>
      </p:pic>
      <p:sp>
        <p:nvSpPr>
          <p:cNvPr id="6" name="TextBox 5">
            <a:extLst>
              <a:ext uri="{FF2B5EF4-FFF2-40B4-BE49-F238E27FC236}">
                <a16:creationId xmlns:a16="http://schemas.microsoft.com/office/drawing/2014/main" id="{D5C569A5-5C59-43F0-9519-34156C6CA724}"/>
              </a:ext>
            </a:extLst>
          </p:cNvPr>
          <p:cNvSpPr txBox="1"/>
          <p:nvPr/>
        </p:nvSpPr>
        <p:spPr>
          <a:xfrm>
            <a:off x="351867" y="6469380"/>
            <a:ext cx="2494594" cy="307777"/>
          </a:xfrm>
          <a:prstGeom prst="rect">
            <a:avLst/>
          </a:prstGeom>
          <a:noFill/>
        </p:spPr>
        <p:txBody>
          <a:bodyPr wrap="none" rtlCol="0">
            <a:spAutoFit/>
          </a:bodyPr>
          <a:lstStyle/>
          <a:p>
            <a:r>
              <a:rPr lang="en-US" sz="1400" b="1" dirty="0">
                <a:solidFill>
                  <a:srgbClr val="006600"/>
                </a:solidFill>
                <a:latin typeface="Montserrat" panose="00000500000000000000" pitchFamily="50" charset="0"/>
              </a:rPr>
              <a:t>Connect to Web3 Wallet</a:t>
            </a:r>
          </a:p>
        </p:txBody>
      </p:sp>
      <p:pic>
        <p:nvPicPr>
          <p:cNvPr id="4" name="Mobile Home">
            <a:hlinkClick r:id="" action="ppaction://media"/>
            <a:extLst>
              <a:ext uri="{FF2B5EF4-FFF2-40B4-BE49-F238E27FC236}">
                <a16:creationId xmlns:a16="http://schemas.microsoft.com/office/drawing/2014/main" id="{3126ACE9-23D8-4BEA-9D77-9B29F144D62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4"/>
          <a:srcRect l="47030" t="11700" r="31438" b="10279"/>
          <a:stretch/>
        </p:blipFill>
        <p:spPr>
          <a:xfrm>
            <a:off x="3215174" y="1142343"/>
            <a:ext cx="2552726" cy="5203212"/>
          </a:xfrm>
          <a:prstGeom prst="roundRect">
            <a:avLst/>
          </a:prstGeom>
        </p:spPr>
      </p:pic>
      <p:sp>
        <p:nvSpPr>
          <p:cNvPr id="10" name="TextBox 9">
            <a:extLst>
              <a:ext uri="{FF2B5EF4-FFF2-40B4-BE49-F238E27FC236}">
                <a16:creationId xmlns:a16="http://schemas.microsoft.com/office/drawing/2014/main" id="{F34A97EA-0C80-4B8E-A146-4F3AF2288B7D}"/>
              </a:ext>
            </a:extLst>
          </p:cNvPr>
          <p:cNvSpPr txBox="1"/>
          <p:nvPr/>
        </p:nvSpPr>
        <p:spPr>
          <a:xfrm>
            <a:off x="3782816" y="6445448"/>
            <a:ext cx="1452642" cy="307777"/>
          </a:xfrm>
          <a:prstGeom prst="rect">
            <a:avLst/>
          </a:prstGeom>
          <a:noFill/>
        </p:spPr>
        <p:txBody>
          <a:bodyPr wrap="none" rtlCol="0">
            <a:spAutoFit/>
          </a:bodyPr>
          <a:lstStyle/>
          <a:p>
            <a:r>
              <a:rPr lang="en-US" sz="1400" b="1" dirty="0">
                <a:solidFill>
                  <a:srgbClr val="006600"/>
                </a:solidFill>
                <a:latin typeface="Montserrat" panose="00000500000000000000" pitchFamily="50" charset="0"/>
              </a:rPr>
              <a:t>Mobile Home</a:t>
            </a:r>
          </a:p>
        </p:txBody>
      </p:sp>
      <p:pic>
        <p:nvPicPr>
          <p:cNvPr id="5" name="University Dashboard">
            <a:hlinkClick r:id="" action="ppaction://media"/>
            <a:extLst>
              <a:ext uri="{FF2B5EF4-FFF2-40B4-BE49-F238E27FC236}">
                <a16:creationId xmlns:a16="http://schemas.microsoft.com/office/drawing/2014/main" id="{7FC047A6-04AE-45FE-82B0-1CB2907C3FC5}"/>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5"/>
          <a:srcRect l="46832" t="11701" r="31406" b="10556"/>
          <a:stretch/>
        </p:blipFill>
        <p:spPr>
          <a:xfrm>
            <a:off x="6078481" y="1078120"/>
            <a:ext cx="2653182" cy="5331658"/>
          </a:xfrm>
          <a:prstGeom prst="roundRect">
            <a:avLst/>
          </a:prstGeom>
        </p:spPr>
      </p:pic>
      <p:sp>
        <p:nvSpPr>
          <p:cNvPr id="12" name="TextBox 11">
            <a:extLst>
              <a:ext uri="{FF2B5EF4-FFF2-40B4-BE49-F238E27FC236}">
                <a16:creationId xmlns:a16="http://schemas.microsoft.com/office/drawing/2014/main" id="{CC4BF3AE-3AC3-4B53-9A26-E2C4C8865375}"/>
              </a:ext>
            </a:extLst>
          </p:cNvPr>
          <p:cNvSpPr txBox="1"/>
          <p:nvPr/>
        </p:nvSpPr>
        <p:spPr>
          <a:xfrm>
            <a:off x="6293229" y="6445447"/>
            <a:ext cx="2223686" cy="307777"/>
          </a:xfrm>
          <a:prstGeom prst="rect">
            <a:avLst/>
          </a:prstGeom>
          <a:noFill/>
        </p:spPr>
        <p:txBody>
          <a:bodyPr wrap="none" rtlCol="0">
            <a:spAutoFit/>
          </a:bodyPr>
          <a:lstStyle/>
          <a:p>
            <a:r>
              <a:rPr lang="en-US" sz="1400" b="1" dirty="0">
                <a:solidFill>
                  <a:srgbClr val="006600"/>
                </a:solidFill>
                <a:latin typeface="Montserrat" panose="00000500000000000000" pitchFamily="50" charset="0"/>
              </a:rPr>
              <a:t>University Dashboard</a:t>
            </a:r>
          </a:p>
        </p:txBody>
      </p:sp>
      <p:pic>
        <p:nvPicPr>
          <p:cNvPr id="7" name="Search University">
            <a:hlinkClick r:id="" action="ppaction://media"/>
            <a:extLst>
              <a:ext uri="{FF2B5EF4-FFF2-40B4-BE49-F238E27FC236}">
                <a16:creationId xmlns:a16="http://schemas.microsoft.com/office/drawing/2014/main" id="{8177E391-EF04-4381-AC13-6B3D4A678FB7}"/>
              </a:ext>
            </a:extLst>
          </p:cNvPr>
          <p:cNvPicPr>
            <a:picLocks noChangeAspect="1"/>
          </p:cNvPicPr>
          <p:nvPr>
            <a:videoFile r:link="rId8"/>
            <p:extLst>
              <p:ext uri="{DAA4B4D4-6D71-4841-9C94-3DE7FCFB9230}">
                <p14:media xmlns:p14="http://schemas.microsoft.com/office/powerpoint/2010/main" r:embed="rId7"/>
              </p:ext>
            </p:extLst>
          </p:nvPr>
        </p:nvPicPr>
        <p:blipFill rotWithShape="1">
          <a:blip r:embed="rId16"/>
          <a:srcRect l="46832" t="11701" r="31406" b="10556"/>
          <a:stretch/>
        </p:blipFill>
        <p:spPr>
          <a:xfrm>
            <a:off x="9042244" y="1013897"/>
            <a:ext cx="2653182" cy="5331658"/>
          </a:xfrm>
          <a:prstGeom prst="roundRect">
            <a:avLst/>
          </a:prstGeom>
        </p:spPr>
      </p:pic>
      <p:sp>
        <p:nvSpPr>
          <p:cNvPr id="14" name="TextBox 13">
            <a:extLst>
              <a:ext uri="{FF2B5EF4-FFF2-40B4-BE49-F238E27FC236}">
                <a16:creationId xmlns:a16="http://schemas.microsoft.com/office/drawing/2014/main" id="{5209C844-02BC-4104-896F-5B71FE9974CC}"/>
              </a:ext>
            </a:extLst>
          </p:cNvPr>
          <p:cNvSpPr txBox="1"/>
          <p:nvPr/>
        </p:nvSpPr>
        <p:spPr>
          <a:xfrm>
            <a:off x="9256992" y="6426397"/>
            <a:ext cx="1830950" cy="307777"/>
          </a:xfrm>
          <a:prstGeom prst="rect">
            <a:avLst/>
          </a:prstGeom>
          <a:noFill/>
        </p:spPr>
        <p:txBody>
          <a:bodyPr wrap="none" rtlCol="0">
            <a:spAutoFit/>
          </a:bodyPr>
          <a:lstStyle/>
          <a:p>
            <a:r>
              <a:rPr lang="en-US" sz="1400" b="1" dirty="0">
                <a:solidFill>
                  <a:srgbClr val="006600"/>
                </a:solidFill>
                <a:latin typeface="Montserrat" panose="00000500000000000000" pitchFamily="50" charset="0"/>
              </a:rPr>
              <a:t>Search University</a:t>
            </a:r>
          </a:p>
        </p:txBody>
      </p:sp>
      <p:sp>
        <p:nvSpPr>
          <p:cNvPr id="15" name="TextBox 14">
            <a:extLst>
              <a:ext uri="{FF2B5EF4-FFF2-40B4-BE49-F238E27FC236}">
                <a16:creationId xmlns:a16="http://schemas.microsoft.com/office/drawing/2014/main" id="{EC7792B5-34A9-49B6-9CF3-71F3326E7E7A}"/>
              </a:ext>
            </a:extLst>
          </p:cNvPr>
          <p:cNvSpPr txBox="1"/>
          <p:nvPr/>
        </p:nvSpPr>
        <p:spPr>
          <a:xfrm>
            <a:off x="5767900" y="71906"/>
            <a:ext cx="3120510" cy="707886"/>
          </a:xfrm>
          <a:prstGeom prst="rect">
            <a:avLst/>
          </a:prstGeom>
          <a:noFill/>
        </p:spPr>
        <p:txBody>
          <a:bodyPr wrap="square" rtlCol="0">
            <a:spAutoFit/>
          </a:bodyPr>
          <a:lstStyle/>
          <a:p>
            <a:r>
              <a:rPr lang="en-US" sz="4000" b="1" dirty="0">
                <a:latin typeface="Montserrat" panose="00000500000000000000" pitchFamily="50" charset="0"/>
              </a:rPr>
              <a:t>Mobile </a:t>
            </a:r>
            <a:r>
              <a:rPr lang="en-US" sz="4000" b="1" dirty="0" err="1">
                <a:latin typeface="Montserrat" panose="00000500000000000000" pitchFamily="50" charset="0"/>
              </a:rPr>
              <a:t>ver</a:t>
            </a:r>
            <a:endParaRPr lang="en-US" sz="2400" b="1" dirty="0">
              <a:latin typeface="Montserrat" panose="00000500000000000000" pitchFamily="50" charset="0"/>
            </a:endParaRPr>
          </a:p>
        </p:txBody>
      </p:sp>
      <p:sp>
        <p:nvSpPr>
          <p:cNvPr id="16" name="TextBox 15">
            <a:extLst>
              <a:ext uri="{FF2B5EF4-FFF2-40B4-BE49-F238E27FC236}">
                <a16:creationId xmlns:a16="http://schemas.microsoft.com/office/drawing/2014/main" id="{5BDA06B2-A93F-4DFE-BA21-2458064D01A7}"/>
              </a:ext>
            </a:extLst>
          </p:cNvPr>
          <p:cNvSpPr txBox="1"/>
          <p:nvPr/>
        </p:nvSpPr>
        <p:spPr>
          <a:xfrm>
            <a:off x="5795382" y="689408"/>
            <a:ext cx="3334567" cy="261610"/>
          </a:xfrm>
          <a:prstGeom prst="rect">
            <a:avLst/>
          </a:prstGeom>
          <a:noFill/>
        </p:spPr>
        <p:txBody>
          <a:bodyPr wrap="none" rtlCol="0">
            <a:spAutoFit/>
          </a:bodyPr>
          <a:lstStyle/>
          <a:p>
            <a:r>
              <a:rPr lang="en-US" sz="1100" b="1" i="1" dirty="0">
                <a:solidFill>
                  <a:srgbClr val="006600"/>
                </a:solidFill>
                <a:latin typeface="Montserrat" panose="00000500000000000000" pitchFamily="50" charset="0"/>
              </a:rPr>
              <a:t>*early concept. Subject to change anytime</a:t>
            </a:r>
          </a:p>
        </p:txBody>
      </p:sp>
    </p:spTree>
    <p:extLst>
      <p:ext uri="{BB962C8B-B14F-4D97-AF65-F5344CB8AC3E}">
        <p14:creationId xmlns:p14="http://schemas.microsoft.com/office/powerpoint/2010/main" val="72615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594" fill="hold"/>
                                        <p:tgtEl>
                                          <p:spTgt spid="4"/>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8997" fill="hold"/>
                                        <p:tgtEl>
                                          <p:spTgt spid="5"/>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88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repeatCount="indefinite"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video>
              <p:cMediaNode vol="80000" showWhenStopped="0">
                <p:cTn id="25" repeatCount="indefinite"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video>
              <p:cMediaNode vol="80000" showWhenStopped="0">
                <p:cTn id="31" repeatCount="indefinite" fill="hold" display="0">
                  <p:stCondLst>
                    <p:cond delay="indefinite"/>
                  </p:stCondLst>
                </p:cTn>
                <p:tgtEl>
                  <p:spTgt spid="5"/>
                </p:tgtEl>
              </p:cMediaNode>
            </p:video>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5"/>
                                        </p:tgtEl>
                                      </p:cBhvr>
                                    </p:cmd>
                                  </p:childTnLst>
                                </p:cTn>
                              </p:par>
                            </p:childTnLst>
                          </p:cTn>
                        </p:par>
                      </p:childTnLst>
                    </p:cTn>
                  </p:par>
                </p:childTnLst>
              </p:cTn>
              <p:nextCondLst>
                <p:cond evt="onClick" delay="0">
                  <p:tgtEl>
                    <p:spTgt spid="5"/>
                  </p:tgtEl>
                </p:cond>
              </p:nextCondLst>
            </p:seq>
            <p:video>
              <p:cMediaNode vol="80000" showWhenStopped="0">
                <p:cTn id="37" repeatCount="indefinite" fill="hold" display="0">
                  <p:stCondLst>
                    <p:cond delay="indefinite"/>
                  </p:stCondLst>
                </p:cTn>
                <p:tgtEl>
                  <p:spTgt spid="7"/>
                </p:tgtEl>
              </p:cMediaNode>
            </p:video>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39"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7" y="0"/>
            <a:ext cx="3629756" cy="1325563"/>
          </a:xfrm>
        </p:spPr>
        <p:txBody>
          <a:bodyPr>
            <a:normAutofit/>
          </a:bodyPr>
          <a:lstStyle/>
          <a:p>
            <a:r>
              <a:rPr lang="en-US" sz="5400" b="1" dirty="0">
                <a:solidFill>
                  <a:srgbClr val="006600"/>
                </a:solidFill>
                <a:latin typeface="Achilles Expanded" pitchFamily="2" charset="0"/>
              </a:rPr>
              <a:t>Product</a:t>
            </a:r>
          </a:p>
        </p:txBody>
      </p:sp>
      <p:sp>
        <p:nvSpPr>
          <p:cNvPr id="121" name="TextBox 120">
            <a:extLst>
              <a:ext uri="{FF2B5EF4-FFF2-40B4-BE49-F238E27FC236}">
                <a16:creationId xmlns:a16="http://schemas.microsoft.com/office/drawing/2014/main" id="{222F7775-ACF7-4DD7-A3FF-ADB3B33E2E9D}"/>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13</a:t>
            </a:r>
          </a:p>
        </p:txBody>
      </p:sp>
      <p:pic>
        <p:nvPicPr>
          <p:cNvPr id="28" name="Picture 27">
            <a:extLst>
              <a:ext uri="{FF2B5EF4-FFF2-40B4-BE49-F238E27FC236}">
                <a16:creationId xmlns:a16="http://schemas.microsoft.com/office/drawing/2014/main" id="{821C2D07-D606-44ED-BC63-2FB701DD9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5" name="TextBox 14">
            <a:extLst>
              <a:ext uri="{FF2B5EF4-FFF2-40B4-BE49-F238E27FC236}">
                <a16:creationId xmlns:a16="http://schemas.microsoft.com/office/drawing/2014/main" id="{EC7792B5-34A9-49B6-9CF3-71F3326E7E7A}"/>
              </a:ext>
            </a:extLst>
          </p:cNvPr>
          <p:cNvSpPr txBox="1"/>
          <p:nvPr/>
        </p:nvSpPr>
        <p:spPr>
          <a:xfrm>
            <a:off x="5767900" y="71906"/>
            <a:ext cx="3120510" cy="707886"/>
          </a:xfrm>
          <a:prstGeom prst="rect">
            <a:avLst/>
          </a:prstGeom>
          <a:noFill/>
        </p:spPr>
        <p:txBody>
          <a:bodyPr wrap="square" rtlCol="0">
            <a:spAutoFit/>
          </a:bodyPr>
          <a:lstStyle/>
          <a:p>
            <a:r>
              <a:rPr lang="en-US" sz="4000" b="1" dirty="0">
                <a:latin typeface="Montserrat" panose="00000500000000000000" pitchFamily="50" charset="0"/>
              </a:rPr>
              <a:t>Tablet </a:t>
            </a:r>
            <a:r>
              <a:rPr lang="en-US" sz="4000" b="1" dirty="0" err="1">
                <a:latin typeface="Montserrat" panose="00000500000000000000" pitchFamily="50" charset="0"/>
              </a:rPr>
              <a:t>ver</a:t>
            </a:r>
            <a:endParaRPr lang="en-US" sz="2400" b="1" dirty="0">
              <a:latin typeface="Montserrat" panose="00000500000000000000" pitchFamily="50" charset="0"/>
            </a:endParaRPr>
          </a:p>
        </p:txBody>
      </p:sp>
      <p:sp>
        <p:nvSpPr>
          <p:cNvPr id="16" name="TextBox 15">
            <a:extLst>
              <a:ext uri="{FF2B5EF4-FFF2-40B4-BE49-F238E27FC236}">
                <a16:creationId xmlns:a16="http://schemas.microsoft.com/office/drawing/2014/main" id="{5BDA06B2-A93F-4DFE-BA21-2458064D01A7}"/>
              </a:ext>
            </a:extLst>
          </p:cNvPr>
          <p:cNvSpPr txBox="1"/>
          <p:nvPr/>
        </p:nvSpPr>
        <p:spPr>
          <a:xfrm>
            <a:off x="5795382" y="689408"/>
            <a:ext cx="3334567" cy="261610"/>
          </a:xfrm>
          <a:prstGeom prst="rect">
            <a:avLst/>
          </a:prstGeom>
          <a:noFill/>
        </p:spPr>
        <p:txBody>
          <a:bodyPr wrap="none" rtlCol="0">
            <a:spAutoFit/>
          </a:bodyPr>
          <a:lstStyle/>
          <a:p>
            <a:r>
              <a:rPr lang="en-US" sz="1100" b="1" i="1" dirty="0">
                <a:solidFill>
                  <a:srgbClr val="006600"/>
                </a:solidFill>
                <a:latin typeface="Montserrat" panose="00000500000000000000" pitchFamily="50" charset="0"/>
              </a:rPr>
              <a:t>*early concept. Subject to change anytime</a:t>
            </a:r>
          </a:p>
        </p:txBody>
      </p:sp>
    </p:spTree>
    <p:extLst>
      <p:ext uri="{BB962C8B-B14F-4D97-AF65-F5344CB8AC3E}">
        <p14:creationId xmlns:p14="http://schemas.microsoft.com/office/powerpoint/2010/main" val="3754056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39"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7" y="0"/>
            <a:ext cx="3629756" cy="1325563"/>
          </a:xfrm>
        </p:spPr>
        <p:txBody>
          <a:bodyPr>
            <a:normAutofit/>
          </a:bodyPr>
          <a:lstStyle/>
          <a:p>
            <a:r>
              <a:rPr lang="en-US" sz="5400" b="1" dirty="0">
                <a:solidFill>
                  <a:srgbClr val="006600"/>
                </a:solidFill>
                <a:latin typeface="Achilles Expanded" pitchFamily="2" charset="0"/>
              </a:rPr>
              <a:t>Product</a:t>
            </a:r>
          </a:p>
        </p:txBody>
      </p:sp>
      <p:sp>
        <p:nvSpPr>
          <p:cNvPr id="121" name="TextBox 120">
            <a:extLst>
              <a:ext uri="{FF2B5EF4-FFF2-40B4-BE49-F238E27FC236}">
                <a16:creationId xmlns:a16="http://schemas.microsoft.com/office/drawing/2014/main" id="{222F7775-ACF7-4DD7-A3FF-ADB3B33E2E9D}"/>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13</a:t>
            </a:r>
          </a:p>
        </p:txBody>
      </p:sp>
      <p:pic>
        <p:nvPicPr>
          <p:cNvPr id="28" name="Picture 27">
            <a:extLst>
              <a:ext uri="{FF2B5EF4-FFF2-40B4-BE49-F238E27FC236}">
                <a16:creationId xmlns:a16="http://schemas.microsoft.com/office/drawing/2014/main" id="{821C2D07-D606-44ED-BC63-2FB701DD9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5" name="TextBox 14">
            <a:extLst>
              <a:ext uri="{FF2B5EF4-FFF2-40B4-BE49-F238E27FC236}">
                <a16:creationId xmlns:a16="http://schemas.microsoft.com/office/drawing/2014/main" id="{EC7792B5-34A9-49B6-9CF3-71F3326E7E7A}"/>
              </a:ext>
            </a:extLst>
          </p:cNvPr>
          <p:cNvSpPr txBox="1"/>
          <p:nvPr/>
        </p:nvSpPr>
        <p:spPr>
          <a:xfrm>
            <a:off x="5767900" y="71906"/>
            <a:ext cx="3120510" cy="707886"/>
          </a:xfrm>
          <a:prstGeom prst="rect">
            <a:avLst/>
          </a:prstGeom>
          <a:noFill/>
        </p:spPr>
        <p:txBody>
          <a:bodyPr wrap="square" rtlCol="0">
            <a:spAutoFit/>
          </a:bodyPr>
          <a:lstStyle/>
          <a:p>
            <a:r>
              <a:rPr lang="en-US" sz="4000" b="1" dirty="0">
                <a:latin typeface="Montserrat" panose="00000500000000000000" pitchFamily="50" charset="0"/>
              </a:rPr>
              <a:t>Web </a:t>
            </a:r>
            <a:r>
              <a:rPr lang="en-US" sz="4000" b="1" dirty="0" err="1">
                <a:latin typeface="Montserrat" panose="00000500000000000000" pitchFamily="50" charset="0"/>
              </a:rPr>
              <a:t>ver</a:t>
            </a:r>
            <a:endParaRPr lang="en-US" sz="2400" b="1" dirty="0">
              <a:latin typeface="Montserrat" panose="00000500000000000000" pitchFamily="50" charset="0"/>
            </a:endParaRPr>
          </a:p>
        </p:txBody>
      </p:sp>
      <p:sp>
        <p:nvSpPr>
          <p:cNvPr id="16" name="TextBox 15">
            <a:extLst>
              <a:ext uri="{FF2B5EF4-FFF2-40B4-BE49-F238E27FC236}">
                <a16:creationId xmlns:a16="http://schemas.microsoft.com/office/drawing/2014/main" id="{5BDA06B2-A93F-4DFE-BA21-2458064D01A7}"/>
              </a:ext>
            </a:extLst>
          </p:cNvPr>
          <p:cNvSpPr txBox="1"/>
          <p:nvPr/>
        </p:nvSpPr>
        <p:spPr>
          <a:xfrm>
            <a:off x="5795382" y="689408"/>
            <a:ext cx="3334567" cy="261610"/>
          </a:xfrm>
          <a:prstGeom prst="rect">
            <a:avLst/>
          </a:prstGeom>
          <a:noFill/>
        </p:spPr>
        <p:txBody>
          <a:bodyPr wrap="none" rtlCol="0">
            <a:spAutoFit/>
          </a:bodyPr>
          <a:lstStyle/>
          <a:p>
            <a:r>
              <a:rPr lang="en-US" sz="1100" b="1" i="1" dirty="0">
                <a:solidFill>
                  <a:srgbClr val="006600"/>
                </a:solidFill>
                <a:latin typeface="Montserrat" panose="00000500000000000000" pitchFamily="50" charset="0"/>
              </a:rPr>
              <a:t>*early concept. Subject to change anytime</a:t>
            </a:r>
          </a:p>
        </p:txBody>
      </p:sp>
    </p:spTree>
    <p:extLst>
      <p:ext uri="{BB962C8B-B14F-4D97-AF65-F5344CB8AC3E}">
        <p14:creationId xmlns:p14="http://schemas.microsoft.com/office/powerpoint/2010/main" val="1935581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Partnerships</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14</a:t>
            </a:r>
          </a:p>
        </p:txBody>
      </p:sp>
    </p:spTree>
    <p:extLst>
      <p:ext uri="{BB962C8B-B14F-4D97-AF65-F5344CB8AC3E}">
        <p14:creationId xmlns:p14="http://schemas.microsoft.com/office/powerpoint/2010/main" val="13824108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Agartheum</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14</a:t>
            </a:r>
          </a:p>
        </p:txBody>
      </p:sp>
      <p:sp>
        <p:nvSpPr>
          <p:cNvPr id="9" name="TextBox 8">
            <a:extLst>
              <a:ext uri="{FF2B5EF4-FFF2-40B4-BE49-F238E27FC236}">
                <a16:creationId xmlns:a16="http://schemas.microsoft.com/office/drawing/2014/main" id="{AAE1C7C5-27EA-48F7-916A-DA304C68BF56}"/>
              </a:ext>
            </a:extLst>
          </p:cNvPr>
          <p:cNvSpPr txBox="1"/>
          <p:nvPr/>
        </p:nvSpPr>
        <p:spPr>
          <a:xfrm>
            <a:off x="8043988" y="619644"/>
            <a:ext cx="3605895" cy="707886"/>
          </a:xfrm>
          <a:prstGeom prst="rect">
            <a:avLst/>
          </a:prstGeom>
          <a:noFill/>
        </p:spPr>
        <p:txBody>
          <a:bodyPr wrap="square" rtlCol="0">
            <a:spAutoFit/>
          </a:bodyPr>
          <a:lstStyle/>
          <a:p>
            <a:r>
              <a:rPr lang="en-US" sz="4000" b="1" dirty="0" err="1">
                <a:latin typeface="Montserrat" panose="00000500000000000000" pitchFamily="50" charset="0"/>
              </a:rPr>
              <a:t>Tokenomic</a:t>
            </a:r>
            <a:endParaRPr lang="en-US" sz="2400" b="1" dirty="0">
              <a:latin typeface="Montserrat" panose="00000500000000000000" pitchFamily="50" charset="0"/>
            </a:endParaRPr>
          </a:p>
        </p:txBody>
      </p:sp>
      <p:grpSp>
        <p:nvGrpSpPr>
          <p:cNvPr id="86" name="Group 85">
            <a:extLst>
              <a:ext uri="{FF2B5EF4-FFF2-40B4-BE49-F238E27FC236}">
                <a16:creationId xmlns:a16="http://schemas.microsoft.com/office/drawing/2014/main" id="{AFDF1B81-00A2-4FCE-B4C8-3FDE42EB6415}"/>
              </a:ext>
            </a:extLst>
          </p:cNvPr>
          <p:cNvGrpSpPr/>
          <p:nvPr/>
        </p:nvGrpSpPr>
        <p:grpSpPr>
          <a:xfrm>
            <a:off x="242477" y="1445114"/>
            <a:ext cx="7101782" cy="5432072"/>
            <a:chOff x="167022" y="1295717"/>
            <a:chExt cx="7101782" cy="5432072"/>
          </a:xfrm>
        </p:grpSpPr>
        <p:graphicFrame>
          <p:nvGraphicFramePr>
            <p:cNvPr id="13" name="Chart 12">
              <a:extLst>
                <a:ext uri="{FF2B5EF4-FFF2-40B4-BE49-F238E27FC236}">
                  <a16:creationId xmlns:a16="http://schemas.microsoft.com/office/drawing/2014/main" id="{98C8A897-6F92-4523-9B85-D246E0EF1897}"/>
                </a:ext>
              </a:extLst>
            </p:cNvPr>
            <p:cNvGraphicFramePr/>
            <p:nvPr>
              <p:extLst>
                <p:ext uri="{D42A27DB-BD31-4B8C-83A1-F6EECF244321}">
                  <p14:modId xmlns:p14="http://schemas.microsoft.com/office/powerpoint/2010/main" val="1331962551"/>
                </p:ext>
              </p:extLst>
            </p:nvPr>
          </p:nvGraphicFramePr>
          <p:xfrm>
            <a:off x="1414823" y="2059269"/>
            <a:ext cx="4700066" cy="4668520"/>
          </p:xfrm>
          <a:graphic>
            <a:graphicData uri="http://schemas.openxmlformats.org/drawingml/2006/chart">
              <c:chart xmlns:c="http://schemas.openxmlformats.org/drawingml/2006/chart" xmlns:r="http://schemas.openxmlformats.org/officeDocument/2006/relationships" r:id="rId5"/>
            </a:graphicData>
          </a:graphic>
        </p:graphicFrame>
        <p:cxnSp>
          <p:nvCxnSpPr>
            <p:cNvPr id="21" name="Straight Connector 20">
              <a:extLst>
                <a:ext uri="{FF2B5EF4-FFF2-40B4-BE49-F238E27FC236}">
                  <a16:creationId xmlns:a16="http://schemas.microsoft.com/office/drawing/2014/main" id="{AD083464-341B-4B5D-8C2F-E64A0E74B27B}"/>
                </a:ext>
              </a:extLst>
            </p:cNvPr>
            <p:cNvCxnSpPr>
              <a:cxnSpLocks/>
            </p:cNvCxnSpPr>
            <p:nvPr/>
          </p:nvCxnSpPr>
          <p:spPr>
            <a:xfrm>
              <a:off x="4999987" y="5692335"/>
              <a:ext cx="282524" cy="233503"/>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ECDB40D-1FEA-45FC-8B98-F6F6A8C9EC51}"/>
                </a:ext>
              </a:extLst>
            </p:cNvPr>
            <p:cNvCxnSpPr>
              <a:cxnSpLocks/>
            </p:cNvCxnSpPr>
            <p:nvPr/>
          </p:nvCxnSpPr>
          <p:spPr>
            <a:xfrm>
              <a:off x="5272351" y="5925838"/>
              <a:ext cx="1342899" cy="0"/>
            </a:xfrm>
            <a:prstGeom prst="line">
              <a:avLst/>
            </a:prstGeom>
            <a:ln w="38100">
              <a:solidFill>
                <a:srgbClr val="4472C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D379DFD-570E-4D07-8076-B93F957A8271}"/>
                </a:ext>
              </a:extLst>
            </p:cNvPr>
            <p:cNvSpPr txBox="1"/>
            <p:nvPr/>
          </p:nvSpPr>
          <p:spPr>
            <a:xfrm>
              <a:off x="5228587" y="5562283"/>
              <a:ext cx="1342898" cy="400110"/>
            </a:xfrm>
            <a:prstGeom prst="rect">
              <a:avLst/>
            </a:prstGeom>
            <a:noFill/>
          </p:spPr>
          <p:txBody>
            <a:bodyPr wrap="square" rtlCol="0">
              <a:spAutoFit/>
            </a:bodyPr>
            <a:lstStyle/>
            <a:p>
              <a:r>
                <a:rPr lang="en-US" sz="2000" b="1" dirty="0">
                  <a:solidFill>
                    <a:srgbClr val="4472C4"/>
                  </a:solidFill>
                </a:rPr>
                <a:t>Public Sale</a:t>
              </a:r>
            </a:p>
          </p:txBody>
        </p:sp>
        <p:sp>
          <p:nvSpPr>
            <p:cNvPr id="38" name="TextBox 37">
              <a:extLst>
                <a:ext uri="{FF2B5EF4-FFF2-40B4-BE49-F238E27FC236}">
                  <a16:creationId xmlns:a16="http://schemas.microsoft.com/office/drawing/2014/main" id="{81DBD07F-C515-4914-9CA8-D8F7AE748BE6}"/>
                </a:ext>
              </a:extLst>
            </p:cNvPr>
            <p:cNvSpPr txBox="1"/>
            <p:nvPr/>
          </p:nvSpPr>
          <p:spPr>
            <a:xfrm>
              <a:off x="5236796" y="5957448"/>
              <a:ext cx="2032008" cy="615553"/>
            </a:xfrm>
            <a:prstGeom prst="rect">
              <a:avLst/>
            </a:prstGeom>
            <a:noFill/>
          </p:spPr>
          <p:txBody>
            <a:bodyPr wrap="square" rtlCol="0">
              <a:spAutoFit/>
            </a:bodyPr>
            <a:lstStyle/>
            <a:p>
              <a:r>
                <a:rPr lang="en-US" sz="1600" dirty="0"/>
                <a:t>Presale : 78%</a:t>
              </a:r>
            </a:p>
            <a:p>
              <a:r>
                <a:rPr lang="en-US" b="1" dirty="0"/>
                <a:t>Liquidity Tax : 2%</a:t>
              </a:r>
            </a:p>
          </p:txBody>
        </p:sp>
        <p:cxnSp>
          <p:nvCxnSpPr>
            <p:cNvPr id="41" name="Straight Connector 40">
              <a:extLst>
                <a:ext uri="{FF2B5EF4-FFF2-40B4-BE49-F238E27FC236}">
                  <a16:creationId xmlns:a16="http://schemas.microsoft.com/office/drawing/2014/main" id="{11259088-EA79-425E-A9BA-152FAD7DA319}"/>
                </a:ext>
              </a:extLst>
            </p:cNvPr>
            <p:cNvCxnSpPr>
              <a:cxnSpLocks/>
            </p:cNvCxnSpPr>
            <p:nvPr/>
          </p:nvCxnSpPr>
          <p:spPr>
            <a:xfrm>
              <a:off x="1778000" y="3443176"/>
              <a:ext cx="345151" cy="189461"/>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4012F40-2ACB-4DCF-9A81-058CD22F7290}"/>
                </a:ext>
              </a:extLst>
            </p:cNvPr>
            <p:cNvCxnSpPr>
              <a:cxnSpLocks/>
            </p:cNvCxnSpPr>
            <p:nvPr/>
          </p:nvCxnSpPr>
          <p:spPr>
            <a:xfrm>
              <a:off x="197369" y="3431976"/>
              <a:ext cx="1602083" cy="11200"/>
            </a:xfrm>
            <a:prstGeom prst="line">
              <a:avLst/>
            </a:prstGeom>
            <a:ln w="38100">
              <a:solidFill>
                <a:srgbClr val="ED7D31"/>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1EF37176-0A5D-41BE-A70B-113C32AFAEA3}"/>
                </a:ext>
              </a:extLst>
            </p:cNvPr>
            <p:cNvSpPr txBox="1"/>
            <p:nvPr/>
          </p:nvSpPr>
          <p:spPr>
            <a:xfrm>
              <a:off x="167022" y="3035516"/>
              <a:ext cx="1441192" cy="400110"/>
            </a:xfrm>
            <a:prstGeom prst="rect">
              <a:avLst/>
            </a:prstGeom>
            <a:noFill/>
          </p:spPr>
          <p:txBody>
            <a:bodyPr wrap="square" rtlCol="0">
              <a:spAutoFit/>
            </a:bodyPr>
            <a:lstStyle/>
            <a:p>
              <a:r>
                <a:rPr lang="en-US" sz="2000" b="1" dirty="0">
                  <a:solidFill>
                    <a:srgbClr val="ED7D31"/>
                  </a:solidFill>
                </a:rPr>
                <a:t>Community</a:t>
              </a:r>
            </a:p>
          </p:txBody>
        </p:sp>
        <p:sp>
          <p:nvSpPr>
            <p:cNvPr id="48" name="TextBox 47">
              <a:extLst>
                <a:ext uri="{FF2B5EF4-FFF2-40B4-BE49-F238E27FC236}">
                  <a16:creationId xmlns:a16="http://schemas.microsoft.com/office/drawing/2014/main" id="{BC0132CD-213E-4E94-8185-609CF829A8BB}"/>
                </a:ext>
              </a:extLst>
            </p:cNvPr>
            <p:cNvSpPr txBox="1"/>
            <p:nvPr/>
          </p:nvSpPr>
          <p:spPr>
            <a:xfrm>
              <a:off x="167966" y="3481607"/>
              <a:ext cx="1725422" cy="369332"/>
            </a:xfrm>
            <a:prstGeom prst="rect">
              <a:avLst/>
            </a:prstGeom>
            <a:noFill/>
          </p:spPr>
          <p:txBody>
            <a:bodyPr wrap="square" rtlCol="0">
              <a:spAutoFit/>
            </a:bodyPr>
            <a:lstStyle/>
            <a:p>
              <a:r>
                <a:rPr lang="en-US" b="1" dirty="0"/>
                <a:t>Charity Tax : 8%</a:t>
              </a:r>
            </a:p>
          </p:txBody>
        </p:sp>
        <p:cxnSp>
          <p:nvCxnSpPr>
            <p:cNvPr id="52" name="Straight Connector 51">
              <a:extLst>
                <a:ext uri="{FF2B5EF4-FFF2-40B4-BE49-F238E27FC236}">
                  <a16:creationId xmlns:a16="http://schemas.microsoft.com/office/drawing/2014/main" id="{E08A4D7A-3A73-47E8-85A7-92727A6CD408}"/>
                </a:ext>
              </a:extLst>
            </p:cNvPr>
            <p:cNvCxnSpPr>
              <a:cxnSpLocks/>
            </p:cNvCxnSpPr>
            <p:nvPr/>
          </p:nvCxnSpPr>
          <p:spPr>
            <a:xfrm>
              <a:off x="2105448" y="2047733"/>
              <a:ext cx="664428" cy="800343"/>
            </a:xfrm>
            <a:prstGeom prst="line">
              <a:avLst/>
            </a:prstGeom>
            <a:ln w="38100">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F00D9F0-44E4-4A09-A225-F84A17EA07D6}"/>
                </a:ext>
              </a:extLst>
            </p:cNvPr>
            <p:cNvCxnSpPr>
              <a:cxnSpLocks/>
            </p:cNvCxnSpPr>
            <p:nvPr/>
          </p:nvCxnSpPr>
          <p:spPr>
            <a:xfrm>
              <a:off x="779950" y="2057893"/>
              <a:ext cx="1342899" cy="0"/>
            </a:xfrm>
            <a:prstGeom prst="line">
              <a:avLst/>
            </a:prstGeom>
            <a:ln w="38100">
              <a:solidFill>
                <a:srgbClr val="A5A5A5"/>
              </a:solidFill>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8BE8988-8640-4314-AA5F-8F5DF36F3BFD}"/>
                </a:ext>
              </a:extLst>
            </p:cNvPr>
            <p:cNvSpPr txBox="1"/>
            <p:nvPr/>
          </p:nvSpPr>
          <p:spPr>
            <a:xfrm>
              <a:off x="673144" y="1666860"/>
              <a:ext cx="1342898" cy="400110"/>
            </a:xfrm>
            <a:prstGeom prst="rect">
              <a:avLst/>
            </a:prstGeom>
            <a:noFill/>
          </p:spPr>
          <p:txBody>
            <a:bodyPr wrap="square" rtlCol="0">
              <a:spAutoFit/>
            </a:bodyPr>
            <a:lstStyle/>
            <a:p>
              <a:r>
                <a:rPr lang="en-US" sz="2000" b="1" dirty="0">
                  <a:solidFill>
                    <a:srgbClr val="A5A5A5"/>
                  </a:solidFill>
                </a:rPr>
                <a:t>Insider</a:t>
              </a:r>
            </a:p>
          </p:txBody>
        </p:sp>
        <p:sp>
          <p:nvSpPr>
            <p:cNvPr id="63" name="TextBox 62">
              <a:extLst>
                <a:ext uri="{FF2B5EF4-FFF2-40B4-BE49-F238E27FC236}">
                  <a16:creationId xmlns:a16="http://schemas.microsoft.com/office/drawing/2014/main" id="{8607FB21-3D32-42C7-A7DB-BF8159AE44BC}"/>
                </a:ext>
              </a:extLst>
            </p:cNvPr>
            <p:cNvSpPr txBox="1"/>
            <p:nvPr/>
          </p:nvSpPr>
          <p:spPr>
            <a:xfrm>
              <a:off x="681353" y="2062025"/>
              <a:ext cx="2032008" cy="584775"/>
            </a:xfrm>
            <a:prstGeom prst="rect">
              <a:avLst/>
            </a:prstGeom>
            <a:noFill/>
          </p:spPr>
          <p:txBody>
            <a:bodyPr wrap="square" rtlCol="0">
              <a:spAutoFit/>
            </a:bodyPr>
            <a:lstStyle/>
            <a:p>
              <a:r>
                <a:rPr lang="en-US" sz="1600" dirty="0"/>
                <a:t>Founder : 1%</a:t>
              </a:r>
            </a:p>
            <a:p>
              <a:r>
                <a:rPr lang="en-US" sz="1600" dirty="0"/>
                <a:t>Treasury : 4%</a:t>
              </a:r>
            </a:p>
          </p:txBody>
        </p:sp>
        <p:cxnSp>
          <p:nvCxnSpPr>
            <p:cNvPr id="67" name="Straight Connector 66">
              <a:extLst>
                <a:ext uri="{FF2B5EF4-FFF2-40B4-BE49-F238E27FC236}">
                  <a16:creationId xmlns:a16="http://schemas.microsoft.com/office/drawing/2014/main" id="{4D4C2675-A8DE-437E-AF42-17D7081F70FD}"/>
                </a:ext>
              </a:extLst>
            </p:cNvPr>
            <p:cNvCxnSpPr>
              <a:cxnSpLocks/>
            </p:cNvCxnSpPr>
            <p:nvPr/>
          </p:nvCxnSpPr>
          <p:spPr>
            <a:xfrm flipH="1">
              <a:off x="3353826" y="1678250"/>
              <a:ext cx="235203" cy="97859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C17C3DC1-AB47-44B1-B59C-F265DD3A79CB}"/>
                </a:ext>
              </a:extLst>
            </p:cNvPr>
            <p:cNvCxnSpPr>
              <a:cxnSpLocks/>
            </p:cNvCxnSpPr>
            <p:nvPr/>
          </p:nvCxnSpPr>
          <p:spPr>
            <a:xfrm flipH="1" flipV="1">
              <a:off x="3567286" y="1678250"/>
              <a:ext cx="2887834" cy="3011"/>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74" name="TextBox 73">
              <a:extLst>
                <a:ext uri="{FF2B5EF4-FFF2-40B4-BE49-F238E27FC236}">
                  <a16:creationId xmlns:a16="http://schemas.microsoft.com/office/drawing/2014/main" id="{84D27BAC-394C-425B-A2AC-2AFE1C11ED46}"/>
                </a:ext>
              </a:extLst>
            </p:cNvPr>
            <p:cNvSpPr txBox="1"/>
            <p:nvPr/>
          </p:nvSpPr>
          <p:spPr>
            <a:xfrm>
              <a:off x="4072189" y="1295717"/>
              <a:ext cx="1571201" cy="400110"/>
            </a:xfrm>
            <a:prstGeom prst="rect">
              <a:avLst/>
            </a:prstGeom>
            <a:noFill/>
          </p:spPr>
          <p:txBody>
            <a:bodyPr wrap="square" rtlCol="0">
              <a:spAutoFit/>
            </a:bodyPr>
            <a:lstStyle/>
            <a:p>
              <a:r>
                <a:rPr lang="en-US" sz="2000" b="1" dirty="0">
                  <a:solidFill>
                    <a:srgbClr val="FFC000"/>
                  </a:solidFill>
                </a:rPr>
                <a:t>Foundation</a:t>
              </a:r>
            </a:p>
          </p:txBody>
        </p:sp>
        <p:sp>
          <p:nvSpPr>
            <p:cNvPr id="75" name="TextBox 74">
              <a:extLst>
                <a:ext uri="{FF2B5EF4-FFF2-40B4-BE49-F238E27FC236}">
                  <a16:creationId xmlns:a16="http://schemas.microsoft.com/office/drawing/2014/main" id="{0307C6A8-AEA0-4EDC-BAA2-FD7B813F924F}"/>
                </a:ext>
              </a:extLst>
            </p:cNvPr>
            <p:cNvSpPr txBox="1"/>
            <p:nvPr/>
          </p:nvSpPr>
          <p:spPr>
            <a:xfrm>
              <a:off x="4019906" y="1681261"/>
              <a:ext cx="2607614" cy="615553"/>
            </a:xfrm>
            <a:prstGeom prst="rect">
              <a:avLst/>
            </a:prstGeom>
            <a:noFill/>
          </p:spPr>
          <p:txBody>
            <a:bodyPr wrap="square" rtlCol="0">
              <a:spAutoFit/>
            </a:bodyPr>
            <a:lstStyle/>
            <a:p>
              <a:r>
                <a:rPr lang="en-US" sz="1600" dirty="0"/>
                <a:t>Project Development : 5%</a:t>
              </a:r>
            </a:p>
            <a:p>
              <a:r>
                <a:rPr lang="en-US" b="1" dirty="0"/>
                <a:t>Development Tax : 2% </a:t>
              </a:r>
              <a:endParaRPr lang="en-US" dirty="0"/>
            </a:p>
          </p:txBody>
        </p:sp>
      </p:grpSp>
      <p:cxnSp>
        <p:nvCxnSpPr>
          <p:cNvPr id="88" name="Straight Connector 87">
            <a:extLst>
              <a:ext uri="{FF2B5EF4-FFF2-40B4-BE49-F238E27FC236}">
                <a16:creationId xmlns:a16="http://schemas.microsoft.com/office/drawing/2014/main" id="{CA99F2C6-7BD2-4716-B75D-A35B10A808E9}"/>
              </a:ext>
            </a:extLst>
          </p:cNvPr>
          <p:cNvCxnSpPr/>
          <p:nvPr/>
        </p:nvCxnSpPr>
        <p:spPr>
          <a:xfrm>
            <a:off x="7364579" y="1389755"/>
            <a:ext cx="0" cy="5332643"/>
          </a:xfrm>
          <a:prstGeom prst="line">
            <a:avLst/>
          </a:prstGeom>
          <a:ln w="28575">
            <a:solidFill>
              <a:srgbClr val="006600"/>
            </a:solidFill>
            <a:prstDash val="sysDot"/>
            <a:headEnd type="oval" w="med" len="med"/>
            <a:tailEnd type="oval" w="med" len="med"/>
          </a:ln>
        </p:spPr>
        <p:style>
          <a:lnRef idx="1">
            <a:schemeClr val="accent1"/>
          </a:lnRef>
          <a:fillRef idx="0">
            <a:schemeClr val="accent1"/>
          </a:fillRef>
          <a:effectRef idx="0">
            <a:schemeClr val="accent1"/>
          </a:effectRef>
          <a:fontRef idx="minor">
            <a:schemeClr val="tx1"/>
          </a:fontRef>
        </p:style>
      </p:cxnSp>
      <p:graphicFrame>
        <p:nvGraphicFramePr>
          <p:cNvPr id="94" name="Chart 93">
            <a:extLst>
              <a:ext uri="{FF2B5EF4-FFF2-40B4-BE49-F238E27FC236}">
                <a16:creationId xmlns:a16="http://schemas.microsoft.com/office/drawing/2014/main" id="{9DBD4E99-B8F8-4318-8B4B-211BB42264AC}"/>
              </a:ext>
            </a:extLst>
          </p:cNvPr>
          <p:cNvGraphicFramePr/>
          <p:nvPr>
            <p:extLst>
              <p:ext uri="{D42A27DB-BD31-4B8C-83A1-F6EECF244321}">
                <p14:modId xmlns:p14="http://schemas.microsoft.com/office/powerpoint/2010/main" val="605894920"/>
              </p:ext>
            </p:extLst>
          </p:nvPr>
        </p:nvGraphicFramePr>
        <p:xfrm>
          <a:off x="7077484" y="1767157"/>
          <a:ext cx="5665631" cy="44757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38742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6" y="0"/>
            <a:ext cx="4289581" cy="1325563"/>
          </a:xfrm>
        </p:spPr>
        <p:txBody>
          <a:bodyPr>
            <a:normAutofit fontScale="90000"/>
          </a:bodyPr>
          <a:lstStyle/>
          <a:p>
            <a:r>
              <a:rPr lang="en-US" sz="5400" b="1" dirty="0">
                <a:solidFill>
                  <a:srgbClr val="006600"/>
                </a:solidFill>
                <a:latin typeface="Achilles Expanded" pitchFamily="2" charset="0"/>
              </a:rPr>
              <a:t>Market Cap</a:t>
            </a:r>
          </a:p>
        </p:txBody>
      </p: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21" name="TextBox 120">
            <a:extLst>
              <a:ext uri="{FF2B5EF4-FFF2-40B4-BE49-F238E27FC236}">
                <a16:creationId xmlns:a16="http://schemas.microsoft.com/office/drawing/2014/main" id="{222F7775-ACF7-4DD7-A3FF-ADB3B33E2E9D}"/>
              </a:ext>
            </a:extLst>
          </p:cNvPr>
          <p:cNvSpPr txBox="1"/>
          <p:nvPr/>
        </p:nvSpPr>
        <p:spPr>
          <a:xfrm>
            <a:off x="1142324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15</a:t>
            </a:r>
          </a:p>
        </p:txBody>
      </p:sp>
      <p:sp>
        <p:nvSpPr>
          <p:cNvPr id="20" name="TextBox 19">
            <a:extLst>
              <a:ext uri="{FF2B5EF4-FFF2-40B4-BE49-F238E27FC236}">
                <a16:creationId xmlns:a16="http://schemas.microsoft.com/office/drawing/2014/main" id="{B6C99BF5-7580-4809-B710-7C4405E66B95}"/>
              </a:ext>
            </a:extLst>
          </p:cNvPr>
          <p:cNvSpPr txBox="1"/>
          <p:nvPr/>
        </p:nvSpPr>
        <p:spPr>
          <a:xfrm>
            <a:off x="556132" y="2029042"/>
            <a:ext cx="2372263" cy="1107996"/>
          </a:xfrm>
          <a:prstGeom prst="rect">
            <a:avLst/>
          </a:prstGeom>
          <a:noFill/>
        </p:spPr>
        <p:txBody>
          <a:bodyPr wrap="square" rtlCol="0">
            <a:spAutoFit/>
          </a:bodyPr>
          <a:lstStyle/>
          <a:p>
            <a:r>
              <a:rPr lang="en-US" sz="6600" b="1" dirty="0" err="1">
                <a:solidFill>
                  <a:srgbClr val="0D8140"/>
                </a:solidFill>
                <a:latin typeface="Montserrat" panose="00000500000000000000" pitchFamily="50" charset="0"/>
              </a:rPr>
              <a:t>Xxxx</a:t>
            </a:r>
            <a:r>
              <a:rPr lang="en-US" sz="6600" b="1" dirty="0">
                <a:solidFill>
                  <a:srgbClr val="0D8140"/>
                </a:solidFill>
                <a:latin typeface="Montserrat" panose="00000500000000000000" pitchFamily="50" charset="0"/>
              </a:rPr>
              <a:t>  </a:t>
            </a:r>
            <a:endParaRPr lang="en-US" sz="4400" b="1" dirty="0">
              <a:solidFill>
                <a:srgbClr val="0D8140"/>
              </a:solidFill>
              <a:latin typeface="Montserrat" panose="00000500000000000000" pitchFamily="50" charset="0"/>
            </a:endParaRPr>
          </a:p>
        </p:txBody>
      </p:sp>
      <p:sp>
        <p:nvSpPr>
          <p:cNvPr id="21" name="TextBox 20">
            <a:extLst>
              <a:ext uri="{FF2B5EF4-FFF2-40B4-BE49-F238E27FC236}">
                <a16:creationId xmlns:a16="http://schemas.microsoft.com/office/drawing/2014/main" id="{46663731-9840-444D-A06B-DB645AEFC65D}"/>
              </a:ext>
            </a:extLst>
          </p:cNvPr>
          <p:cNvSpPr txBox="1"/>
          <p:nvPr/>
        </p:nvSpPr>
        <p:spPr>
          <a:xfrm>
            <a:off x="3723737" y="2052042"/>
            <a:ext cx="2372263" cy="1107996"/>
          </a:xfrm>
          <a:prstGeom prst="rect">
            <a:avLst/>
          </a:prstGeom>
          <a:noFill/>
        </p:spPr>
        <p:txBody>
          <a:bodyPr wrap="square" rtlCol="0">
            <a:spAutoFit/>
          </a:bodyPr>
          <a:lstStyle/>
          <a:p>
            <a:r>
              <a:rPr lang="en-US" sz="6600" b="1" dirty="0" err="1">
                <a:solidFill>
                  <a:srgbClr val="0D8140"/>
                </a:solidFill>
                <a:latin typeface="Montserrat" panose="00000500000000000000" pitchFamily="50" charset="0"/>
              </a:rPr>
              <a:t>Xxxx</a:t>
            </a:r>
            <a:r>
              <a:rPr lang="en-US" sz="6600" b="1" dirty="0">
                <a:solidFill>
                  <a:srgbClr val="0D8140"/>
                </a:solidFill>
                <a:latin typeface="Montserrat" panose="00000500000000000000" pitchFamily="50" charset="0"/>
              </a:rPr>
              <a:t>  </a:t>
            </a:r>
            <a:endParaRPr lang="en-US" sz="4400" b="1" dirty="0">
              <a:solidFill>
                <a:srgbClr val="0D8140"/>
              </a:solidFill>
              <a:latin typeface="Montserrat" panose="00000500000000000000" pitchFamily="50" charset="0"/>
            </a:endParaRPr>
          </a:p>
        </p:txBody>
      </p:sp>
      <p:sp>
        <p:nvSpPr>
          <p:cNvPr id="22" name="TextBox 21">
            <a:extLst>
              <a:ext uri="{FF2B5EF4-FFF2-40B4-BE49-F238E27FC236}">
                <a16:creationId xmlns:a16="http://schemas.microsoft.com/office/drawing/2014/main" id="{AA289BAE-0C6B-4B45-855C-9E69183D2671}"/>
              </a:ext>
            </a:extLst>
          </p:cNvPr>
          <p:cNvSpPr txBox="1"/>
          <p:nvPr/>
        </p:nvSpPr>
        <p:spPr>
          <a:xfrm>
            <a:off x="556131" y="3126639"/>
            <a:ext cx="2372263" cy="707886"/>
          </a:xfrm>
          <a:prstGeom prst="rect">
            <a:avLst/>
          </a:prstGeom>
          <a:noFill/>
        </p:spPr>
        <p:txBody>
          <a:bodyPr wrap="square" rtlCol="0">
            <a:spAutoFit/>
          </a:bodyPr>
          <a:lstStyle/>
          <a:p>
            <a:r>
              <a:rPr lang="en-US" sz="2000" dirty="0">
                <a:solidFill>
                  <a:schemeClr val="tx1">
                    <a:lumMod val="50000"/>
                    <a:lumOff val="50000"/>
                  </a:schemeClr>
                </a:solidFill>
                <a:latin typeface="Montserrat" panose="00000500000000000000" pitchFamily="50" charset="0"/>
              </a:rPr>
              <a:t>People bla </a:t>
            </a:r>
            <a:r>
              <a:rPr lang="en-US" sz="2000" dirty="0" err="1">
                <a:solidFill>
                  <a:schemeClr val="tx1">
                    <a:lumMod val="50000"/>
                    <a:lumOff val="50000"/>
                  </a:schemeClr>
                </a:solidFill>
                <a:latin typeface="Montserrat" panose="00000500000000000000" pitchFamily="50" charset="0"/>
              </a:rPr>
              <a:t>bla</a:t>
            </a:r>
            <a:r>
              <a:rPr lang="en-US" sz="2000" dirty="0">
                <a:solidFill>
                  <a:schemeClr val="tx1">
                    <a:lumMod val="50000"/>
                    <a:lumOff val="50000"/>
                  </a:schemeClr>
                </a:solidFill>
                <a:latin typeface="Montserrat" panose="00000500000000000000" pitchFamily="50" charset="0"/>
              </a:rPr>
              <a:t> </a:t>
            </a:r>
            <a:r>
              <a:rPr lang="en-US" sz="2000" dirty="0" err="1">
                <a:solidFill>
                  <a:schemeClr val="tx1">
                    <a:lumMod val="50000"/>
                    <a:lumOff val="50000"/>
                  </a:schemeClr>
                </a:solidFill>
                <a:latin typeface="Montserrat" panose="00000500000000000000" pitchFamily="50" charset="0"/>
              </a:rPr>
              <a:t>bla</a:t>
            </a:r>
            <a:endParaRPr lang="en-US" sz="1200" dirty="0">
              <a:solidFill>
                <a:schemeClr val="tx1">
                  <a:lumMod val="50000"/>
                  <a:lumOff val="50000"/>
                </a:schemeClr>
              </a:solidFill>
              <a:latin typeface="Montserrat" panose="00000500000000000000" pitchFamily="50" charset="0"/>
            </a:endParaRPr>
          </a:p>
        </p:txBody>
      </p:sp>
      <p:sp>
        <p:nvSpPr>
          <p:cNvPr id="23" name="TextBox 22">
            <a:extLst>
              <a:ext uri="{FF2B5EF4-FFF2-40B4-BE49-F238E27FC236}">
                <a16:creationId xmlns:a16="http://schemas.microsoft.com/office/drawing/2014/main" id="{552D1B60-EA08-4FCF-97DF-BF7B3E590357}"/>
              </a:ext>
            </a:extLst>
          </p:cNvPr>
          <p:cNvSpPr txBox="1"/>
          <p:nvPr/>
        </p:nvSpPr>
        <p:spPr>
          <a:xfrm>
            <a:off x="3723736" y="3126638"/>
            <a:ext cx="2372263" cy="707886"/>
          </a:xfrm>
          <a:prstGeom prst="rect">
            <a:avLst/>
          </a:prstGeom>
          <a:noFill/>
        </p:spPr>
        <p:txBody>
          <a:bodyPr wrap="square" rtlCol="0">
            <a:spAutoFit/>
          </a:bodyPr>
          <a:lstStyle/>
          <a:p>
            <a:r>
              <a:rPr lang="en-US" sz="2000" dirty="0">
                <a:solidFill>
                  <a:schemeClr val="tx1">
                    <a:lumMod val="50000"/>
                    <a:lumOff val="50000"/>
                  </a:schemeClr>
                </a:solidFill>
                <a:latin typeface="Montserrat" panose="00000500000000000000" pitchFamily="50" charset="0"/>
              </a:rPr>
              <a:t>Population bla </a:t>
            </a:r>
            <a:r>
              <a:rPr lang="en-US" sz="2000" dirty="0" err="1">
                <a:solidFill>
                  <a:schemeClr val="tx1">
                    <a:lumMod val="50000"/>
                    <a:lumOff val="50000"/>
                  </a:schemeClr>
                </a:solidFill>
                <a:latin typeface="Montserrat" panose="00000500000000000000" pitchFamily="50" charset="0"/>
              </a:rPr>
              <a:t>bla</a:t>
            </a:r>
            <a:r>
              <a:rPr lang="en-US" sz="2000" dirty="0">
                <a:solidFill>
                  <a:schemeClr val="tx1">
                    <a:lumMod val="50000"/>
                    <a:lumOff val="50000"/>
                  </a:schemeClr>
                </a:solidFill>
                <a:latin typeface="Montserrat" panose="00000500000000000000" pitchFamily="50" charset="0"/>
              </a:rPr>
              <a:t> </a:t>
            </a:r>
            <a:r>
              <a:rPr lang="en-US" sz="2000" dirty="0" err="1">
                <a:solidFill>
                  <a:schemeClr val="tx1">
                    <a:lumMod val="50000"/>
                    <a:lumOff val="50000"/>
                  </a:schemeClr>
                </a:solidFill>
                <a:latin typeface="Montserrat" panose="00000500000000000000" pitchFamily="50" charset="0"/>
              </a:rPr>
              <a:t>bla</a:t>
            </a:r>
            <a:endParaRPr lang="en-US" sz="1200" dirty="0">
              <a:solidFill>
                <a:schemeClr val="tx1">
                  <a:lumMod val="50000"/>
                  <a:lumOff val="50000"/>
                </a:schemeClr>
              </a:solidFill>
              <a:latin typeface="Montserrat" panose="00000500000000000000" pitchFamily="50" charset="0"/>
            </a:endParaRPr>
          </a:p>
        </p:txBody>
      </p:sp>
      <p:sp>
        <p:nvSpPr>
          <p:cNvPr id="24" name="TextBox 23">
            <a:extLst>
              <a:ext uri="{FF2B5EF4-FFF2-40B4-BE49-F238E27FC236}">
                <a16:creationId xmlns:a16="http://schemas.microsoft.com/office/drawing/2014/main" id="{3FEA37E3-CD82-4AF1-B897-2E7D4AE54690}"/>
              </a:ext>
            </a:extLst>
          </p:cNvPr>
          <p:cNvSpPr txBox="1"/>
          <p:nvPr/>
        </p:nvSpPr>
        <p:spPr>
          <a:xfrm>
            <a:off x="8224090" y="255064"/>
            <a:ext cx="1846413" cy="584775"/>
          </a:xfrm>
          <a:prstGeom prst="rect">
            <a:avLst/>
          </a:prstGeom>
          <a:noFill/>
        </p:spPr>
        <p:txBody>
          <a:bodyPr wrap="square" rtlCol="0">
            <a:spAutoFit/>
          </a:bodyPr>
          <a:lstStyle/>
          <a:p>
            <a:r>
              <a:rPr lang="en-US" sz="3200" b="1" dirty="0">
                <a:solidFill>
                  <a:srgbClr val="006600"/>
                </a:solidFill>
                <a:latin typeface="Achilles Expanded" pitchFamily="2" charset="0"/>
              </a:rPr>
              <a:t>Target</a:t>
            </a:r>
            <a:endParaRPr lang="en-US" b="1" dirty="0">
              <a:solidFill>
                <a:srgbClr val="006600"/>
              </a:solidFill>
              <a:latin typeface="Achilles Expanded" pitchFamily="2" charset="0"/>
            </a:endParaRPr>
          </a:p>
        </p:txBody>
      </p:sp>
      <p:cxnSp>
        <p:nvCxnSpPr>
          <p:cNvPr id="25" name="Straight Connector 24">
            <a:extLst>
              <a:ext uri="{FF2B5EF4-FFF2-40B4-BE49-F238E27FC236}">
                <a16:creationId xmlns:a16="http://schemas.microsoft.com/office/drawing/2014/main" id="{20DB2F45-8F37-429E-BFDB-91D95617122C}"/>
              </a:ext>
            </a:extLst>
          </p:cNvPr>
          <p:cNvCxnSpPr>
            <a:cxnSpLocks/>
          </p:cNvCxnSpPr>
          <p:nvPr/>
        </p:nvCxnSpPr>
        <p:spPr>
          <a:xfrm flipV="1">
            <a:off x="6281972" y="349559"/>
            <a:ext cx="0" cy="6143840"/>
          </a:xfrm>
          <a:prstGeom prst="line">
            <a:avLst/>
          </a:prstGeom>
          <a:ln>
            <a:gradFill flip="none" rotWithShape="1">
              <a:gsLst>
                <a:gs pos="53000">
                  <a:srgbClr val="006600"/>
                </a:gs>
                <a:gs pos="81000">
                  <a:schemeClr val="accent6">
                    <a:lumMod val="45000"/>
                    <a:lumOff val="55000"/>
                  </a:schemeClr>
                </a:gs>
                <a:gs pos="25000">
                  <a:schemeClr val="accent6">
                    <a:lumMod val="40000"/>
                    <a:lumOff val="60000"/>
                  </a:schemeClr>
                </a:gs>
                <a:gs pos="1000">
                  <a:schemeClr val="accent6">
                    <a:lumMod val="45000"/>
                    <a:lumOff val="55000"/>
                  </a:schemeClr>
                </a:gs>
                <a:gs pos="100000">
                  <a:schemeClr val="accent6">
                    <a:lumMod val="30000"/>
                    <a:lumOff val="70000"/>
                  </a:schemeClr>
                </a:gs>
              </a:gsLst>
              <a:path path="circle">
                <a:fillToRect l="100000" t="100000"/>
              </a:path>
              <a:tileRect r="-100000" b="-100000"/>
            </a:gradFill>
          </a:ln>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58CD54C-999B-4A9C-98D8-B92E58ED5B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13048" y="1378748"/>
            <a:ext cx="1097597" cy="1097597"/>
          </a:xfrm>
          <a:prstGeom prst="rect">
            <a:avLst/>
          </a:prstGeom>
        </p:spPr>
      </p:pic>
      <p:pic>
        <p:nvPicPr>
          <p:cNvPr id="8" name="Picture 7">
            <a:extLst>
              <a:ext uri="{FF2B5EF4-FFF2-40B4-BE49-F238E27FC236}">
                <a16:creationId xmlns:a16="http://schemas.microsoft.com/office/drawing/2014/main" id="{FD9D4270-87C0-43E2-96F0-BAF5F521BE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84647" y="3124417"/>
            <a:ext cx="1245718" cy="1245718"/>
          </a:xfrm>
          <a:prstGeom prst="rect">
            <a:avLst/>
          </a:prstGeom>
        </p:spPr>
      </p:pic>
      <p:pic>
        <p:nvPicPr>
          <p:cNvPr id="11" name="Picture 10">
            <a:extLst>
              <a:ext uri="{FF2B5EF4-FFF2-40B4-BE49-F238E27FC236}">
                <a16:creationId xmlns:a16="http://schemas.microsoft.com/office/drawing/2014/main" id="{AF5A36B6-962F-4729-A6BB-764B13EE25D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53094" y="1284267"/>
            <a:ext cx="1301280" cy="1301280"/>
          </a:xfrm>
          <a:prstGeom prst="rect">
            <a:avLst/>
          </a:prstGeom>
        </p:spPr>
      </p:pic>
      <p:pic>
        <p:nvPicPr>
          <p:cNvPr id="13" name="Picture 12">
            <a:extLst>
              <a:ext uri="{FF2B5EF4-FFF2-40B4-BE49-F238E27FC236}">
                <a16:creationId xmlns:a16="http://schemas.microsoft.com/office/drawing/2014/main" id="{71954C6B-E27E-4B41-A514-E623B5F214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7069" y="1378842"/>
            <a:ext cx="1111116" cy="1111116"/>
          </a:xfrm>
          <a:prstGeom prst="rect">
            <a:avLst/>
          </a:prstGeom>
        </p:spPr>
      </p:pic>
      <p:pic>
        <p:nvPicPr>
          <p:cNvPr id="15" name="Picture 14">
            <a:extLst>
              <a:ext uri="{FF2B5EF4-FFF2-40B4-BE49-F238E27FC236}">
                <a16:creationId xmlns:a16="http://schemas.microsoft.com/office/drawing/2014/main" id="{E13D91B0-B65C-45E8-9738-479E41A203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7635" y="1309898"/>
            <a:ext cx="1111117" cy="1111117"/>
          </a:xfrm>
          <a:prstGeom prst="rect">
            <a:avLst/>
          </a:prstGeom>
        </p:spPr>
      </p:pic>
      <p:pic>
        <p:nvPicPr>
          <p:cNvPr id="27" name="Picture 26">
            <a:extLst>
              <a:ext uri="{FF2B5EF4-FFF2-40B4-BE49-F238E27FC236}">
                <a16:creationId xmlns:a16="http://schemas.microsoft.com/office/drawing/2014/main" id="{C38ED2F4-75FC-4DC8-9743-717A71268F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70397" y="2961699"/>
            <a:ext cx="1533646" cy="1533646"/>
          </a:xfrm>
          <a:prstGeom prst="rect">
            <a:avLst/>
          </a:prstGeom>
        </p:spPr>
      </p:pic>
      <p:pic>
        <p:nvPicPr>
          <p:cNvPr id="29" name="Picture 28">
            <a:extLst>
              <a:ext uri="{FF2B5EF4-FFF2-40B4-BE49-F238E27FC236}">
                <a16:creationId xmlns:a16="http://schemas.microsoft.com/office/drawing/2014/main" id="{807CF6FD-1F84-44E0-BE32-C9D3BB845C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1561" y="1142761"/>
            <a:ext cx="1292122" cy="1292122"/>
          </a:xfrm>
          <a:prstGeom prst="rect">
            <a:avLst/>
          </a:prstGeom>
        </p:spPr>
      </p:pic>
      <p:pic>
        <p:nvPicPr>
          <p:cNvPr id="31" name="Picture 30">
            <a:extLst>
              <a:ext uri="{FF2B5EF4-FFF2-40B4-BE49-F238E27FC236}">
                <a16:creationId xmlns:a16="http://schemas.microsoft.com/office/drawing/2014/main" id="{94118EB2-9576-445B-BFF4-4887E9DCB7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62675" y="2884153"/>
            <a:ext cx="1627208" cy="1627208"/>
          </a:xfrm>
          <a:prstGeom prst="rect">
            <a:avLst/>
          </a:prstGeom>
        </p:spPr>
      </p:pic>
      <p:pic>
        <p:nvPicPr>
          <p:cNvPr id="33" name="Picture 32">
            <a:extLst>
              <a:ext uri="{FF2B5EF4-FFF2-40B4-BE49-F238E27FC236}">
                <a16:creationId xmlns:a16="http://schemas.microsoft.com/office/drawing/2014/main" id="{3B0121C9-9D6B-4325-B988-72B764A2EC0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47306" y="5196790"/>
            <a:ext cx="1107996" cy="1107996"/>
          </a:xfrm>
          <a:prstGeom prst="rect">
            <a:avLst/>
          </a:prstGeom>
        </p:spPr>
      </p:pic>
      <p:pic>
        <p:nvPicPr>
          <p:cNvPr id="35" name="Picture 34">
            <a:extLst>
              <a:ext uri="{FF2B5EF4-FFF2-40B4-BE49-F238E27FC236}">
                <a16:creationId xmlns:a16="http://schemas.microsoft.com/office/drawing/2014/main" id="{6E7E1096-817A-489B-BF6A-9B090922A5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47949" y="3019405"/>
            <a:ext cx="1441048" cy="1441048"/>
          </a:xfrm>
          <a:prstGeom prst="rect">
            <a:avLst/>
          </a:prstGeom>
        </p:spPr>
      </p:pic>
      <p:pic>
        <p:nvPicPr>
          <p:cNvPr id="37" name="Picture 36">
            <a:extLst>
              <a:ext uri="{FF2B5EF4-FFF2-40B4-BE49-F238E27FC236}">
                <a16:creationId xmlns:a16="http://schemas.microsoft.com/office/drawing/2014/main" id="{6BE956CF-F0BF-4FC8-BBC0-2AC798F490F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06640" y="3092386"/>
            <a:ext cx="1368067" cy="1368067"/>
          </a:xfrm>
          <a:prstGeom prst="rect">
            <a:avLst/>
          </a:prstGeom>
        </p:spPr>
      </p:pic>
      <p:pic>
        <p:nvPicPr>
          <p:cNvPr id="40" name="Picture 39">
            <a:extLst>
              <a:ext uri="{FF2B5EF4-FFF2-40B4-BE49-F238E27FC236}">
                <a16:creationId xmlns:a16="http://schemas.microsoft.com/office/drawing/2014/main" id="{A9529293-04F9-4E81-9206-84841F2927B7}"/>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420317" y="4842004"/>
            <a:ext cx="1588649" cy="1588649"/>
          </a:xfrm>
          <a:prstGeom prst="rect">
            <a:avLst/>
          </a:prstGeom>
        </p:spPr>
      </p:pic>
      <p:pic>
        <p:nvPicPr>
          <p:cNvPr id="42" name="Picture 41">
            <a:extLst>
              <a:ext uri="{FF2B5EF4-FFF2-40B4-BE49-F238E27FC236}">
                <a16:creationId xmlns:a16="http://schemas.microsoft.com/office/drawing/2014/main" id="{3621690C-343B-4F36-8CE9-7281B2D4E55E}"/>
              </a:ext>
            </a:extLst>
          </p:cNvPr>
          <p:cNvPicPr>
            <a:picLocks noChangeAspect="1"/>
          </p:cNvPicPr>
          <p:nvPr/>
        </p:nvPicPr>
        <p:blipFill rotWithShape="1">
          <a:blip r:embed="rId17">
            <a:extLst>
              <a:ext uri="{28A0092B-C50C-407E-A947-70E740481C1C}">
                <a14:useLocalDpi xmlns:a14="http://schemas.microsoft.com/office/drawing/2010/main" val="0"/>
              </a:ext>
            </a:extLst>
          </a:blip>
          <a:srcRect l="34424" t="21064" r="35682" b="23566"/>
          <a:stretch/>
        </p:blipFill>
        <p:spPr>
          <a:xfrm>
            <a:off x="7463571" y="4993034"/>
            <a:ext cx="813777" cy="1507242"/>
          </a:xfrm>
          <a:prstGeom prst="rect">
            <a:avLst/>
          </a:prstGeom>
        </p:spPr>
      </p:pic>
      <p:sp>
        <p:nvSpPr>
          <p:cNvPr id="43" name="TextBox 42">
            <a:extLst>
              <a:ext uri="{FF2B5EF4-FFF2-40B4-BE49-F238E27FC236}">
                <a16:creationId xmlns:a16="http://schemas.microsoft.com/office/drawing/2014/main" id="{9A80D31D-CC6D-4C70-A14C-7E2D21970633}"/>
              </a:ext>
            </a:extLst>
          </p:cNvPr>
          <p:cNvSpPr txBox="1"/>
          <p:nvPr/>
        </p:nvSpPr>
        <p:spPr>
          <a:xfrm>
            <a:off x="6505347" y="2318127"/>
            <a:ext cx="1125168" cy="523220"/>
          </a:xfrm>
          <a:prstGeom prst="rect">
            <a:avLst/>
          </a:prstGeom>
          <a:noFill/>
        </p:spPr>
        <p:txBody>
          <a:bodyPr wrap="square" rtlCol="0">
            <a:spAutoFit/>
          </a:bodyPr>
          <a:lstStyle/>
          <a:p>
            <a:r>
              <a:rPr lang="en-US" sz="1400" dirty="0">
                <a:solidFill>
                  <a:srgbClr val="006600"/>
                </a:solidFill>
              </a:rPr>
              <a:t>High school students</a:t>
            </a:r>
          </a:p>
        </p:txBody>
      </p:sp>
      <p:sp>
        <p:nvSpPr>
          <p:cNvPr id="53" name="TextBox 52">
            <a:extLst>
              <a:ext uri="{FF2B5EF4-FFF2-40B4-BE49-F238E27FC236}">
                <a16:creationId xmlns:a16="http://schemas.microsoft.com/office/drawing/2014/main" id="{E1344CDC-CBC8-44C0-A586-6048EC996752}"/>
              </a:ext>
            </a:extLst>
          </p:cNvPr>
          <p:cNvSpPr txBox="1"/>
          <p:nvPr/>
        </p:nvSpPr>
        <p:spPr>
          <a:xfrm>
            <a:off x="7898230" y="2344336"/>
            <a:ext cx="1125168" cy="523220"/>
          </a:xfrm>
          <a:prstGeom prst="rect">
            <a:avLst/>
          </a:prstGeom>
          <a:noFill/>
        </p:spPr>
        <p:txBody>
          <a:bodyPr wrap="square" rtlCol="0">
            <a:spAutoFit/>
          </a:bodyPr>
          <a:lstStyle/>
          <a:p>
            <a:r>
              <a:rPr lang="en-US" sz="1400" dirty="0">
                <a:solidFill>
                  <a:srgbClr val="006600"/>
                </a:solidFill>
              </a:rPr>
              <a:t>College Students</a:t>
            </a:r>
          </a:p>
        </p:txBody>
      </p:sp>
      <p:sp>
        <p:nvSpPr>
          <p:cNvPr id="54" name="TextBox 53">
            <a:extLst>
              <a:ext uri="{FF2B5EF4-FFF2-40B4-BE49-F238E27FC236}">
                <a16:creationId xmlns:a16="http://schemas.microsoft.com/office/drawing/2014/main" id="{53D87D49-76C1-4115-BD10-26F497954DB4}"/>
              </a:ext>
            </a:extLst>
          </p:cNvPr>
          <p:cNvSpPr txBox="1"/>
          <p:nvPr/>
        </p:nvSpPr>
        <p:spPr>
          <a:xfrm>
            <a:off x="8942642" y="2309502"/>
            <a:ext cx="1125168" cy="523220"/>
          </a:xfrm>
          <a:prstGeom prst="rect">
            <a:avLst/>
          </a:prstGeom>
          <a:noFill/>
        </p:spPr>
        <p:txBody>
          <a:bodyPr wrap="square" rtlCol="0">
            <a:spAutoFit/>
          </a:bodyPr>
          <a:lstStyle/>
          <a:p>
            <a:r>
              <a:rPr lang="en-US" sz="1400" dirty="0">
                <a:solidFill>
                  <a:srgbClr val="006600"/>
                </a:solidFill>
              </a:rPr>
              <a:t>Teachers &amp; Professors</a:t>
            </a:r>
          </a:p>
        </p:txBody>
      </p:sp>
      <p:sp>
        <p:nvSpPr>
          <p:cNvPr id="55" name="TextBox 54">
            <a:extLst>
              <a:ext uri="{FF2B5EF4-FFF2-40B4-BE49-F238E27FC236}">
                <a16:creationId xmlns:a16="http://schemas.microsoft.com/office/drawing/2014/main" id="{A29C3F50-242A-4F8D-AAF9-3D88FEBE3ED5}"/>
              </a:ext>
            </a:extLst>
          </p:cNvPr>
          <p:cNvSpPr txBox="1"/>
          <p:nvPr/>
        </p:nvSpPr>
        <p:spPr>
          <a:xfrm>
            <a:off x="10115451" y="2347000"/>
            <a:ext cx="1125168" cy="307777"/>
          </a:xfrm>
          <a:prstGeom prst="rect">
            <a:avLst/>
          </a:prstGeom>
          <a:noFill/>
        </p:spPr>
        <p:txBody>
          <a:bodyPr wrap="square" rtlCol="0">
            <a:spAutoFit/>
          </a:bodyPr>
          <a:lstStyle/>
          <a:p>
            <a:r>
              <a:rPr lang="en-US" sz="1400" dirty="0">
                <a:solidFill>
                  <a:srgbClr val="006600"/>
                </a:solidFill>
              </a:rPr>
              <a:t>Job Seeker</a:t>
            </a:r>
          </a:p>
        </p:txBody>
      </p:sp>
      <p:sp>
        <p:nvSpPr>
          <p:cNvPr id="56" name="TextBox 55">
            <a:extLst>
              <a:ext uri="{FF2B5EF4-FFF2-40B4-BE49-F238E27FC236}">
                <a16:creationId xmlns:a16="http://schemas.microsoft.com/office/drawing/2014/main" id="{C9E0F6E9-257D-46DF-BD10-644CCCCD184F}"/>
              </a:ext>
            </a:extLst>
          </p:cNvPr>
          <p:cNvSpPr txBox="1"/>
          <p:nvPr/>
        </p:nvSpPr>
        <p:spPr>
          <a:xfrm>
            <a:off x="11165331" y="2390527"/>
            <a:ext cx="1125168" cy="307777"/>
          </a:xfrm>
          <a:prstGeom prst="rect">
            <a:avLst/>
          </a:prstGeom>
          <a:noFill/>
        </p:spPr>
        <p:txBody>
          <a:bodyPr wrap="square" rtlCol="0">
            <a:spAutoFit/>
          </a:bodyPr>
          <a:lstStyle/>
          <a:p>
            <a:r>
              <a:rPr lang="en-US" sz="1400" dirty="0">
                <a:solidFill>
                  <a:srgbClr val="006600"/>
                </a:solidFill>
              </a:rPr>
              <a:t>Libraries</a:t>
            </a:r>
          </a:p>
        </p:txBody>
      </p:sp>
      <p:sp>
        <p:nvSpPr>
          <p:cNvPr id="57" name="TextBox 56">
            <a:extLst>
              <a:ext uri="{FF2B5EF4-FFF2-40B4-BE49-F238E27FC236}">
                <a16:creationId xmlns:a16="http://schemas.microsoft.com/office/drawing/2014/main" id="{81899460-EA0C-46FF-9639-2B940655EB4A}"/>
              </a:ext>
            </a:extLst>
          </p:cNvPr>
          <p:cNvSpPr txBox="1"/>
          <p:nvPr/>
        </p:nvSpPr>
        <p:spPr>
          <a:xfrm>
            <a:off x="6570144" y="4289825"/>
            <a:ext cx="1125168" cy="523220"/>
          </a:xfrm>
          <a:prstGeom prst="rect">
            <a:avLst/>
          </a:prstGeom>
          <a:noFill/>
        </p:spPr>
        <p:txBody>
          <a:bodyPr wrap="square" rtlCol="0">
            <a:spAutoFit/>
          </a:bodyPr>
          <a:lstStyle/>
          <a:p>
            <a:r>
              <a:rPr lang="en-US" sz="1400" dirty="0">
                <a:solidFill>
                  <a:srgbClr val="006600"/>
                </a:solidFill>
              </a:rPr>
              <a:t>Employers/</a:t>
            </a:r>
          </a:p>
          <a:p>
            <a:r>
              <a:rPr lang="en-US" sz="1400" dirty="0">
                <a:solidFill>
                  <a:srgbClr val="006600"/>
                </a:solidFill>
              </a:rPr>
              <a:t>Corporate</a:t>
            </a:r>
          </a:p>
        </p:txBody>
      </p:sp>
      <p:sp>
        <p:nvSpPr>
          <p:cNvPr id="58" name="TextBox 57">
            <a:extLst>
              <a:ext uri="{FF2B5EF4-FFF2-40B4-BE49-F238E27FC236}">
                <a16:creationId xmlns:a16="http://schemas.microsoft.com/office/drawing/2014/main" id="{D556812D-6700-481B-9D92-CC340EBB9BAC}"/>
              </a:ext>
            </a:extLst>
          </p:cNvPr>
          <p:cNvSpPr txBox="1"/>
          <p:nvPr/>
        </p:nvSpPr>
        <p:spPr>
          <a:xfrm>
            <a:off x="7923253" y="4290302"/>
            <a:ext cx="1125168" cy="307777"/>
          </a:xfrm>
          <a:prstGeom prst="rect">
            <a:avLst/>
          </a:prstGeom>
          <a:noFill/>
        </p:spPr>
        <p:txBody>
          <a:bodyPr wrap="square" rtlCol="0">
            <a:spAutoFit/>
          </a:bodyPr>
          <a:lstStyle/>
          <a:p>
            <a:r>
              <a:rPr lang="en-US" sz="1400" dirty="0">
                <a:solidFill>
                  <a:srgbClr val="006600"/>
                </a:solidFill>
              </a:rPr>
              <a:t>Gamers</a:t>
            </a:r>
          </a:p>
        </p:txBody>
      </p:sp>
      <p:sp>
        <p:nvSpPr>
          <p:cNvPr id="59" name="TextBox 58">
            <a:extLst>
              <a:ext uri="{FF2B5EF4-FFF2-40B4-BE49-F238E27FC236}">
                <a16:creationId xmlns:a16="http://schemas.microsoft.com/office/drawing/2014/main" id="{C5E08250-6CAF-43A5-8244-BC717E52CC67}"/>
              </a:ext>
            </a:extLst>
          </p:cNvPr>
          <p:cNvSpPr txBox="1"/>
          <p:nvPr/>
        </p:nvSpPr>
        <p:spPr>
          <a:xfrm>
            <a:off x="9178962" y="4256510"/>
            <a:ext cx="1125168" cy="523220"/>
          </a:xfrm>
          <a:prstGeom prst="rect">
            <a:avLst/>
          </a:prstGeom>
          <a:noFill/>
        </p:spPr>
        <p:txBody>
          <a:bodyPr wrap="square" rtlCol="0">
            <a:spAutoFit/>
          </a:bodyPr>
          <a:lstStyle/>
          <a:p>
            <a:r>
              <a:rPr lang="en-US" sz="1400" dirty="0">
                <a:solidFill>
                  <a:srgbClr val="006600"/>
                </a:solidFill>
              </a:rPr>
              <a:t>Content Creators</a:t>
            </a:r>
          </a:p>
        </p:txBody>
      </p:sp>
      <p:sp>
        <p:nvSpPr>
          <p:cNvPr id="60" name="TextBox 59">
            <a:extLst>
              <a:ext uri="{FF2B5EF4-FFF2-40B4-BE49-F238E27FC236}">
                <a16:creationId xmlns:a16="http://schemas.microsoft.com/office/drawing/2014/main" id="{6CF89175-C46F-4A59-96C5-5E260F5573AA}"/>
              </a:ext>
            </a:extLst>
          </p:cNvPr>
          <p:cNvSpPr txBox="1"/>
          <p:nvPr/>
        </p:nvSpPr>
        <p:spPr>
          <a:xfrm>
            <a:off x="10332238" y="4302073"/>
            <a:ext cx="1125168" cy="307777"/>
          </a:xfrm>
          <a:prstGeom prst="rect">
            <a:avLst/>
          </a:prstGeom>
          <a:noFill/>
        </p:spPr>
        <p:txBody>
          <a:bodyPr wrap="square" rtlCol="0">
            <a:spAutoFit/>
          </a:bodyPr>
          <a:lstStyle/>
          <a:p>
            <a:r>
              <a:rPr lang="en-US" sz="1400" dirty="0">
                <a:solidFill>
                  <a:srgbClr val="006600"/>
                </a:solidFill>
              </a:rPr>
              <a:t>Travelers</a:t>
            </a:r>
          </a:p>
        </p:txBody>
      </p:sp>
      <p:sp>
        <p:nvSpPr>
          <p:cNvPr id="61" name="TextBox 60">
            <a:extLst>
              <a:ext uri="{FF2B5EF4-FFF2-40B4-BE49-F238E27FC236}">
                <a16:creationId xmlns:a16="http://schemas.microsoft.com/office/drawing/2014/main" id="{9851D543-EC41-4C75-A684-FAAF887A3626}"/>
              </a:ext>
            </a:extLst>
          </p:cNvPr>
          <p:cNvSpPr txBox="1"/>
          <p:nvPr/>
        </p:nvSpPr>
        <p:spPr>
          <a:xfrm>
            <a:off x="11294773" y="4340034"/>
            <a:ext cx="1125168" cy="523220"/>
          </a:xfrm>
          <a:prstGeom prst="rect">
            <a:avLst/>
          </a:prstGeom>
          <a:noFill/>
        </p:spPr>
        <p:txBody>
          <a:bodyPr wrap="square" rtlCol="0">
            <a:spAutoFit/>
          </a:bodyPr>
          <a:lstStyle/>
          <a:p>
            <a:r>
              <a:rPr lang="en-US" sz="1400" dirty="0">
                <a:solidFill>
                  <a:srgbClr val="006600"/>
                </a:solidFill>
              </a:rPr>
              <a:t>Artists &amp; Talent</a:t>
            </a:r>
          </a:p>
        </p:txBody>
      </p:sp>
      <p:sp>
        <p:nvSpPr>
          <p:cNvPr id="62" name="TextBox 61">
            <a:extLst>
              <a:ext uri="{FF2B5EF4-FFF2-40B4-BE49-F238E27FC236}">
                <a16:creationId xmlns:a16="http://schemas.microsoft.com/office/drawing/2014/main" id="{FB381019-DFB8-4A08-A682-9D8ED03D6426}"/>
              </a:ext>
            </a:extLst>
          </p:cNvPr>
          <p:cNvSpPr txBox="1"/>
          <p:nvPr/>
        </p:nvSpPr>
        <p:spPr>
          <a:xfrm>
            <a:off x="6379316" y="6273594"/>
            <a:ext cx="1255994" cy="523220"/>
          </a:xfrm>
          <a:prstGeom prst="rect">
            <a:avLst/>
          </a:prstGeom>
          <a:noFill/>
        </p:spPr>
        <p:txBody>
          <a:bodyPr wrap="square" rtlCol="0">
            <a:spAutoFit/>
          </a:bodyPr>
          <a:lstStyle/>
          <a:p>
            <a:r>
              <a:rPr lang="en-US" sz="1400" dirty="0">
                <a:solidFill>
                  <a:srgbClr val="006600"/>
                </a:solidFill>
              </a:rPr>
              <a:t>Athletes &amp; Active People</a:t>
            </a:r>
          </a:p>
        </p:txBody>
      </p:sp>
      <p:sp>
        <p:nvSpPr>
          <p:cNvPr id="63" name="TextBox 62">
            <a:extLst>
              <a:ext uri="{FF2B5EF4-FFF2-40B4-BE49-F238E27FC236}">
                <a16:creationId xmlns:a16="http://schemas.microsoft.com/office/drawing/2014/main" id="{949A2436-65EB-4E14-A579-3C3740E320BA}"/>
              </a:ext>
            </a:extLst>
          </p:cNvPr>
          <p:cNvSpPr txBox="1"/>
          <p:nvPr/>
        </p:nvSpPr>
        <p:spPr>
          <a:xfrm>
            <a:off x="7536002" y="6317611"/>
            <a:ext cx="1125168" cy="523220"/>
          </a:xfrm>
          <a:prstGeom prst="rect">
            <a:avLst/>
          </a:prstGeom>
          <a:noFill/>
        </p:spPr>
        <p:txBody>
          <a:bodyPr wrap="square" rtlCol="0">
            <a:spAutoFit/>
          </a:bodyPr>
          <a:lstStyle/>
          <a:p>
            <a:r>
              <a:rPr lang="en-US" sz="1400" dirty="0">
                <a:solidFill>
                  <a:srgbClr val="006600"/>
                </a:solidFill>
              </a:rPr>
              <a:t>Property Owners</a:t>
            </a:r>
          </a:p>
        </p:txBody>
      </p:sp>
      <p:sp>
        <p:nvSpPr>
          <p:cNvPr id="64" name="TextBox 63">
            <a:extLst>
              <a:ext uri="{FF2B5EF4-FFF2-40B4-BE49-F238E27FC236}">
                <a16:creationId xmlns:a16="http://schemas.microsoft.com/office/drawing/2014/main" id="{940F7661-337D-44C7-A2B7-F4FF85CF5B14}"/>
              </a:ext>
            </a:extLst>
          </p:cNvPr>
          <p:cNvSpPr txBox="1"/>
          <p:nvPr/>
        </p:nvSpPr>
        <p:spPr>
          <a:xfrm>
            <a:off x="8547757" y="6304020"/>
            <a:ext cx="1388076" cy="523220"/>
          </a:xfrm>
          <a:prstGeom prst="rect">
            <a:avLst/>
          </a:prstGeom>
          <a:noFill/>
        </p:spPr>
        <p:txBody>
          <a:bodyPr wrap="square" rtlCol="0">
            <a:spAutoFit/>
          </a:bodyPr>
          <a:lstStyle/>
          <a:p>
            <a:r>
              <a:rPr lang="en-US" sz="1400" dirty="0">
                <a:solidFill>
                  <a:srgbClr val="006600"/>
                </a:solidFill>
              </a:rPr>
              <a:t>Nerds, Geeks, and Geniuses</a:t>
            </a:r>
          </a:p>
        </p:txBody>
      </p:sp>
      <p:pic>
        <p:nvPicPr>
          <p:cNvPr id="45" name="Picture 44">
            <a:extLst>
              <a:ext uri="{FF2B5EF4-FFF2-40B4-BE49-F238E27FC236}">
                <a16:creationId xmlns:a16="http://schemas.microsoft.com/office/drawing/2014/main" id="{0B75DFA2-C9B0-4730-8C1A-695699D378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735083" y="5147945"/>
            <a:ext cx="1271438" cy="1271438"/>
          </a:xfrm>
          <a:prstGeom prst="rect">
            <a:avLst/>
          </a:prstGeom>
        </p:spPr>
      </p:pic>
      <p:sp>
        <p:nvSpPr>
          <p:cNvPr id="67" name="TextBox 66">
            <a:extLst>
              <a:ext uri="{FF2B5EF4-FFF2-40B4-BE49-F238E27FC236}">
                <a16:creationId xmlns:a16="http://schemas.microsoft.com/office/drawing/2014/main" id="{56CCA9D3-6CE3-4628-A765-ED9A1C383126}"/>
              </a:ext>
            </a:extLst>
          </p:cNvPr>
          <p:cNvSpPr txBox="1"/>
          <p:nvPr/>
        </p:nvSpPr>
        <p:spPr>
          <a:xfrm>
            <a:off x="10016321" y="6159830"/>
            <a:ext cx="917465" cy="523220"/>
          </a:xfrm>
          <a:prstGeom prst="rect">
            <a:avLst/>
          </a:prstGeom>
          <a:noFill/>
        </p:spPr>
        <p:txBody>
          <a:bodyPr wrap="square" rtlCol="0">
            <a:spAutoFit/>
          </a:bodyPr>
          <a:lstStyle/>
          <a:p>
            <a:r>
              <a:rPr lang="en-US" sz="1400" dirty="0">
                <a:solidFill>
                  <a:srgbClr val="006600"/>
                </a:solidFill>
              </a:rPr>
              <a:t>Vehicle </a:t>
            </a:r>
          </a:p>
          <a:p>
            <a:r>
              <a:rPr lang="en-US" sz="1400" dirty="0">
                <a:solidFill>
                  <a:srgbClr val="006600"/>
                </a:solidFill>
              </a:rPr>
              <a:t>Owners</a:t>
            </a:r>
          </a:p>
        </p:txBody>
      </p:sp>
      <p:pic>
        <p:nvPicPr>
          <p:cNvPr id="47" name="Picture 46">
            <a:extLst>
              <a:ext uri="{FF2B5EF4-FFF2-40B4-BE49-F238E27FC236}">
                <a16:creationId xmlns:a16="http://schemas.microsoft.com/office/drawing/2014/main" id="{7E2A2E19-92A5-441F-B8E5-F3988E0FC17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678035" y="4749329"/>
            <a:ext cx="1936321" cy="1936321"/>
          </a:xfrm>
          <a:prstGeom prst="rect">
            <a:avLst/>
          </a:prstGeom>
        </p:spPr>
      </p:pic>
      <p:sp>
        <p:nvSpPr>
          <p:cNvPr id="70" name="TextBox 69">
            <a:extLst>
              <a:ext uri="{FF2B5EF4-FFF2-40B4-BE49-F238E27FC236}">
                <a16:creationId xmlns:a16="http://schemas.microsoft.com/office/drawing/2014/main" id="{56614A2B-78E3-4245-8076-1AA6384D1CD1}"/>
              </a:ext>
            </a:extLst>
          </p:cNvPr>
          <p:cNvSpPr txBox="1"/>
          <p:nvPr/>
        </p:nvSpPr>
        <p:spPr>
          <a:xfrm>
            <a:off x="10919843" y="6331827"/>
            <a:ext cx="1388076" cy="523220"/>
          </a:xfrm>
          <a:prstGeom prst="rect">
            <a:avLst/>
          </a:prstGeom>
          <a:noFill/>
        </p:spPr>
        <p:txBody>
          <a:bodyPr wrap="square" rtlCol="0">
            <a:spAutoFit/>
          </a:bodyPr>
          <a:lstStyle/>
          <a:p>
            <a:r>
              <a:rPr lang="en-US" sz="1400" dirty="0">
                <a:solidFill>
                  <a:srgbClr val="006600"/>
                </a:solidFill>
              </a:rPr>
              <a:t>Health Workers &amp; Patients</a:t>
            </a:r>
          </a:p>
        </p:txBody>
      </p:sp>
    </p:spTree>
    <p:extLst>
      <p:ext uri="{BB962C8B-B14F-4D97-AF65-F5344CB8AC3E}">
        <p14:creationId xmlns:p14="http://schemas.microsoft.com/office/powerpoint/2010/main" val="6402446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DC911F9-D368-4E1B-A6F5-73A2F1EA9C3E}"/>
              </a:ext>
            </a:extLst>
          </p:cNvPr>
          <p:cNvSpPr/>
          <p:nvPr/>
        </p:nvSpPr>
        <p:spPr>
          <a:xfrm>
            <a:off x="1630232" y="-196767"/>
            <a:ext cx="8931533" cy="6700786"/>
          </a:xfrm>
          <a:prstGeom prst="ellipse">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4303D79-28D5-4752-956B-81773A87BE77}"/>
              </a:ext>
            </a:extLst>
          </p:cNvPr>
          <p:cNvSpPr txBox="1"/>
          <p:nvPr/>
        </p:nvSpPr>
        <p:spPr>
          <a:xfrm>
            <a:off x="147448" y="137095"/>
            <a:ext cx="6241777" cy="830997"/>
          </a:xfrm>
          <a:prstGeom prst="rect">
            <a:avLst/>
          </a:prstGeom>
          <a:noFill/>
        </p:spPr>
        <p:txBody>
          <a:bodyPr wrap="square" rtlCol="0">
            <a:spAutoFit/>
          </a:bodyPr>
          <a:lstStyle/>
          <a:p>
            <a:r>
              <a:rPr lang="en-US" sz="4800" b="1" dirty="0">
                <a:solidFill>
                  <a:schemeClr val="bg1"/>
                </a:solidFill>
                <a:latin typeface="Montserrat" panose="00000500000000000000" pitchFamily="50" charset="0"/>
              </a:rPr>
              <a:t>Investor Relations</a:t>
            </a:r>
            <a:endParaRPr lang="en-US" sz="3200" b="1" dirty="0">
              <a:solidFill>
                <a:srgbClr val="FFFF00"/>
              </a:solidFill>
              <a:latin typeface="Montserrat" panose="00000500000000000000" pitchFamily="50" charset="0"/>
            </a:endParaRP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grpSp>
        <p:nvGrpSpPr>
          <p:cNvPr id="24" name="Group 23">
            <a:extLst>
              <a:ext uri="{FF2B5EF4-FFF2-40B4-BE49-F238E27FC236}">
                <a16:creationId xmlns:a16="http://schemas.microsoft.com/office/drawing/2014/main" id="{26812DA1-C4D0-403A-AA04-85CCA0C0693A}"/>
              </a:ext>
            </a:extLst>
          </p:cNvPr>
          <p:cNvGrpSpPr/>
          <p:nvPr/>
        </p:nvGrpSpPr>
        <p:grpSpPr>
          <a:xfrm>
            <a:off x="33759" y="646504"/>
            <a:ext cx="3912291" cy="5291308"/>
            <a:chOff x="33759" y="646504"/>
            <a:chExt cx="3912291" cy="5291308"/>
          </a:xfrm>
        </p:grpSpPr>
        <p:sp>
          <p:nvSpPr>
            <p:cNvPr id="6" name="Rectangle 5">
              <a:extLst>
                <a:ext uri="{FF2B5EF4-FFF2-40B4-BE49-F238E27FC236}">
                  <a16:creationId xmlns:a16="http://schemas.microsoft.com/office/drawing/2014/main" id="{1FFF84D0-7105-4E98-9087-4CAF85F49A91}"/>
                </a:ext>
              </a:extLst>
            </p:cNvPr>
            <p:cNvSpPr/>
            <p:nvPr/>
          </p:nvSpPr>
          <p:spPr>
            <a:xfrm>
              <a:off x="729205" y="1458409"/>
              <a:ext cx="3214098" cy="447940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6EE5476-7024-4668-B29A-EF0838CFB1A0}"/>
                </a:ext>
              </a:extLst>
            </p:cNvPr>
            <p:cNvSpPr/>
            <p:nvPr/>
          </p:nvSpPr>
          <p:spPr>
            <a:xfrm>
              <a:off x="725395" y="1454598"/>
              <a:ext cx="3214098" cy="4479403"/>
            </a:xfrm>
            <a:prstGeom prst="rect">
              <a:avLst/>
            </a:prstGeom>
            <a:noFill/>
            <a:ln w="28575">
              <a:gradFill>
                <a:gsLst>
                  <a:gs pos="0">
                    <a:schemeClr val="bg1"/>
                  </a:gs>
                  <a:gs pos="46000">
                    <a:schemeClr val="bg1">
                      <a:alpha val="8000"/>
                    </a:schemeClr>
                  </a:gs>
                  <a:gs pos="83000">
                    <a:schemeClr val="bg1"/>
                  </a:gs>
                  <a:gs pos="100000">
                    <a:schemeClr val="bg1">
                      <a:alpha val="16000"/>
                    </a:schemeClr>
                  </a:gs>
                </a:gsLst>
                <a:lin ang="11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8BCA8C4-33DD-499C-9FF1-939AC4B466A5}"/>
                </a:ext>
              </a:extLst>
            </p:cNvPr>
            <p:cNvSpPr/>
            <p:nvPr/>
          </p:nvSpPr>
          <p:spPr>
            <a:xfrm rot="1825268">
              <a:off x="33759" y="646504"/>
              <a:ext cx="2033681" cy="4657560"/>
            </a:xfrm>
            <a:custGeom>
              <a:avLst/>
              <a:gdLst>
                <a:gd name="connsiteX0" fmla="*/ 0 w 2033681"/>
                <a:gd name="connsiteY0" fmla="*/ 1194162 h 4657560"/>
                <a:gd name="connsiteX1" fmla="*/ 2033681 w 2033681"/>
                <a:gd name="connsiteY1" fmla="*/ 0 h 4657560"/>
                <a:gd name="connsiteX2" fmla="*/ 2033681 w 2033681"/>
                <a:gd name="connsiteY2" fmla="*/ 4657560 h 4657560"/>
              </a:gdLst>
              <a:ahLst/>
              <a:cxnLst>
                <a:cxn ang="0">
                  <a:pos x="connsiteX0" y="connsiteY0"/>
                </a:cxn>
                <a:cxn ang="0">
                  <a:pos x="connsiteX1" y="connsiteY1"/>
                </a:cxn>
                <a:cxn ang="0">
                  <a:pos x="connsiteX2" y="connsiteY2"/>
                </a:cxn>
              </a:cxnLst>
              <a:rect l="l" t="t" r="r" b="b"/>
              <a:pathLst>
                <a:path w="2033681" h="4657560">
                  <a:moveTo>
                    <a:pt x="0" y="1194162"/>
                  </a:moveTo>
                  <a:lnTo>
                    <a:pt x="2033681" y="0"/>
                  </a:lnTo>
                  <a:lnTo>
                    <a:pt x="2033681" y="465756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Rectangle 12">
              <a:extLst>
                <a:ext uri="{FF2B5EF4-FFF2-40B4-BE49-F238E27FC236}">
                  <a16:creationId xmlns:a16="http://schemas.microsoft.com/office/drawing/2014/main" id="{5D1FB2FE-DD49-4E00-9943-D2AC3B83F4EB}"/>
                </a:ext>
              </a:extLst>
            </p:cNvPr>
            <p:cNvSpPr/>
            <p:nvPr/>
          </p:nvSpPr>
          <p:spPr>
            <a:xfrm>
              <a:off x="725395" y="1454598"/>
              <a:ext cx="3214098" cy="67900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7B98871-A4A0-4598-841D-AD59F2BCB10D}"/>
                </a:ext>
              </a:extLst>
            </p:cNvPr>
            <p:cNvSpPr txBox="1"/>
            <p:nvPr/>
          </p:nvSpPr>
          <p:spPr>
            <a:xfrm>
              <a:off x="735762" y="1501711"/>
              <a:ext cx="3210288"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50" charset="0"/>
                </a:rPr>
                <a:t>Platinum</a:t>
              </a:r>
            </a:p>
          </p:txBody>
        </p:sp>
      </p:grpSp>
      <p:grpSp>
        <p:nvGrpSpPr>
          <p:cNvPr id="25" name="Group 24">
            <a:extLst>
              <a:ext uri="{FF2B5EF4-FFF2-40B4-BE49-F238E27FC236}">
                <a16:creationId xmlns:a16="http://schemas.microsoft.com/office/drawing/2014/main" id="{225F5FBA-A52F-4497-A76E-3B19A276033A}"/>
              </a:ext>
            </a:extLst>
          </p:cNvPr>
          <p:cNvGrpSpPr/>
          <p:nvPr/>
        </p:nvGrpSpPr>
        <p:grpSpPr>
          <a:xfrm>
            <a:off x="3829316" y="642693"/>
            <a:ext cx="3912291" cy="5291308"/>
            <a:chOff x="33759" y="646504"/>
            <a:chExt cx="3912291" cy="5291308"/>
          </a:xfrm>
        </p:grpSpPr>
        <p:sp>
          <p:nvSpPr>
            <p:cNvPr id="26" name="Rectangle 25">
              <a:extLst>
                <a:ext uri="{FF2B5EF4-FFF2-40B4-BE49-F238E27FC236}">
                  <a16:creationId xmlns:a16="http://schemas.microsoft.com/office/drawing/2014/main" id="{996B8002-1960-45DE-83C6-F841FC30F01D}"/>
                </a:ext>
              </a:extLst>
            </p:cNvPr>
            <p:cNvSpPr/>
            <p:nvPr/>
          </p:nvSpPr>
          <p:spPr>
            <a:xfrm>
              <a:off x="729205" y="1458409"/>
              <a:ext cx="3214098" cy="447940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C9A4CA55-49A4-42FB-9B19-CD4933861DD9}"/>
                </a:ext>
              </a:extLst>
            </p:cNvPr>
            <p:cNvSpPr/>
            <p:nvPr/>
          </p:nvSpPr>
          <p:spPr>
            <a:xfrm>
              <a:off x="725395" y="1454598"/>
              <a:ext cx="3214098" cy="4479403"/>
            </a:xfrm>
            <a:prstGeom prst="rect">
              <a:avLst/>
            </a:prstGeom>
            <a:noFill/>
            <a:ln w="28575">
              <a:gradFill>
                <a:gsLst>
                  <a:gs pos="0">
                    <a:schemeClr val="bg1"/>
                  </a:gs>
                  <a:gs pos="46000">
                    <a:schemeClr val="bg1">
                      <a:alpha val="8000"/>
                    </a:schemeClr>
                  </a:gs>
                  <a:gs pos="83000">
                    <a:schemeClr val="bg1"/>
                  </a:gs>
                  <a:gs pos="100000">
                    <a:schemeClr val="bg1">
                      <a:alpha val="16000"/>
                    </a:schemeClr>
                  </a:gs>
                </a:gsLst>
                <a:lin ang="11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527AEDD-E328-4218-814A-F64E064DE40F}"/>
                </a:ext>
              </a:extLst>
            </p:cNvPr>
            <p:cNvSpPr/>
            <p:nvPr/>
          </p:nvSpPr>
          <p:spPr>
            <a:xfrm rot="1825268">
              <a:off x="33759" y="646504"/>
              <a:ext cx="2033681" cy="4657560"/>
            </a:xfrm>
            <a:custGeom>
              <a:avLst/>
              <a:gdLst>
                <a:gd name="connsiteX0" fmla="*/ 0 w 2033681"/>
                <a:gd name="connsiteY0" fmla="*/ 1194162 h 4657560"/>
                <a:gd name="connsiteX1" fmla="*/ 2033681 w 2033681"/>
                <a:gd name="connsiteY1" fmla="*/ 0 h 4657560"/>
                <a:gd name="connsiteX2" fmla="*/ 2033681 w 2033681"/>
                <a:gd name="connsiteY2" fmla="*/ 4657560 h 4657560"/>
              </a:gdLst>
              <a:ahLst/>
              <a:cxnLst>
                <a:cxn ang="0">
                  <a:pos x="connsiteX0" y="connsiteY0"/>
                </a:cxn>
                <a:cxn ang="0">
                  <a:pos x="connsiteX1" y="connsiteY1"/>
                </a:cxn>
                <a:cxn ang="0">
                  <a:pos x="connsiteX2" y="connsiteY2"/>
                </a:cxn>
              </a:cxnLst>
              <a:rect l="l" t="t" r="r" b="b"/>
              <a:pathLst>
                <a:path w="2033681" h="4657560">
                  <a:moveTo>
                    <a:pt x="0" y="1194162"/>
                  </a:moveTo>
                  <a:lnTo>
                    <a:pt x="2033681" y="0"/>
                  </a:lnTo>
                  <a:lnTo>
                    <a:pt x="2033681" y="465756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ectangle 28">
              <a:extLst>
                <a:ext uri="{FF2B5EF4-FFF2-40B4-BE49-F238E27FC236}">
                  <a16:creationId xmlns:a16="http://schemas.microsoft.com/office/drawing/2014/main" id="{9E6A54B8-4D34-4FB9-A9DF-BA6FF4E72D88}"/>
                </a:ext>
              </a:extLst>
            </p:cNvPr>
            <p:cNvSpPr/>
            <p:nvPr/>
          </p:nvSpPr>
          <p:spPr>
            <a:xfrm>
              <a:off x="725395" y="1454598"/>
              <a:ext cx="3214098" cy="67900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40720369-B97C-45EF-8DFD-BC964B1390E0}"/>
                </a:ext>
              </a:extLst>
            </p:cNvPr>
            <p:cNvSpPr txBox="1"/>
            <p:nvPr/>
          </p:nvSpPr>
          <p:spPr>
            <a:xfrm>
              <a:off x="735762" y="1501711"/>
              <a:ext cx="3210288"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50" charset="0"/>
                </a:rPr>
                <a:t>Gold</a:t>
              </a:r>
            </a:p>
          </p:txBody>
        </p:sp>
      </p:grpSp>
      <p:grpSp>
        <p:nvGrpSpPr>
          <p:cNvPr id="31" name="Group 30">
            <a:extLst>
              <a:ext uri="{FF2B5EF4-FFF2-40B4-BE49-F238E27FC236}">
                <a16:creationId xmlns:a16="http://schemas.microsoft.com/office/drawing/2014/main" id="{3ACF1184-9F23-4B62-AE16-22D6271D4AAA}"/>
              </a:ext>
            </a:extLst>
          </p:cNvPr>
          <p:cNvGrpSpPr/>
          <p:nvPr/>
        </p:nvGrpSpPr>
        <p:grpSpPr>
          <a:xfrm>
            <a:off x="7549118" y="632848"/>
            <a:ext cx="3912291" cy="5291308"/>
            <a:chOff x="33759" y="646504"/>
            <a:chExt cx="3912291" cy="5291308"/>
          </a:xfrm>
        </p:grpSpPr>
        <p:sp>
          <p:nvSpPr>
            <p:cNvPr id="32" name="Rectangle 31">
              <a:extLst>
                <a:ext uri="{FF2B5EF4-FFF2-40B4-BE49-F238E27FC236}">
                  <a16:creationId xmlns:a16="http://schemas.microsoft.com/office/drawing/2014/main" id="{74348498-0F4A-4A42-8A1F-F309E4F61285}"/>
                </a:ext>
              </a:extLst>
            </p:cNvPr>
            <p:cNvSpPr/>
            <p:nvPr/>
          </p:nvSpPr>
          <p:spPr>
            <a:xfrm>
              <a:off x="729205" y="1458409"/>
              <a:ext cx="3214098" cy="4479403"/>
            </a:xfrm>
            <a:prstGeom prst="rect">
              <a:avLst/>
            </a:pr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D1AC91F-5441-45F3-9E86-84972443BAA7}"/>
                </a:ext>
              </a:extLst>
            </p:cNvPr>
            <p:cNvSpPr/>
            <p:nvPr/>
          </p:nvSpPr>
          <p:spPr>
            <a:xfrm>
              <a:off x="725395" y="1454598"/>
              <a:ext cx="3214098" cy="4479403"/>
            </a:xfrm>
            <a:prstGeom prst="rect">
              <a:avLst/>
            </a:prstGeom>
            <a:noFill/>
            <a:ln w="28575">
              <a:gradFill>
                <a:gsLst>
                  <a:gs pos="0">
                    <a:schemeClr val="bg1"/>
                  </a:gs>
                  <a:gs pos="46000">
                    <a:schemeClr val="bg1">
                      <a:alpha val="8000"/>
                    </a:schemeClr>
                  </a:gs>
                  <a:gs pos="83000">
                    <a:schemeClr val="bg1"/>
                  </a:gs>
                  <a:gs pos="100000">
                    <a:schemeClr val="bg1">
                      <a:alpha val="16000"/>
                    </a:schemeClr>
                  </a:gs>
                </a:gsLst>
                <a:lin ang="11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B4C9CCA3-F3E3-4AFB-861C-72517C935D80}"/>
                </a:ext>
              </a:extLst>
            </p:cNvPr>
            <p:cNvSpPr/>
            <p:nvPr/>
          </p:nvSpPr>
          <p:spPr>
            <a:xfrm rot="1825268">
              <a:off x="33759" y="646504"/>
              <a:ext cx="2033681" cy="4657560"/>
            </a:xfrm>
            <a:custGeom>
              <a:avLst/>
              <a:gdLst>
                <a:gd name="connsiteX0" fmla="*/ 0 w 2033681"/>
                <a:gd name="connsiteY0" fmla="*/ 1194162 h 4657560"/>
                <a:gd name="connsiteX1" fmla="*/ 2033681 w 2033681"/>
                <a:gd name="connsiteY1" fmla="*/ 0 h 4657560"/>
                <a:gd name="connsiteX2" fmla="*/ 2033681 w 2033681"/>
                <a:gd name="connsiteY2" fmla="*/ 4657560 h 4657560"/>
              </a:gdLst>
              <a:ahLst/>
              <a:cxnLst>
                <a:cxn ang="0">
                  <a:pos x="connsiteX0" y="connsiteY0"/>
                </a:cxn>
                <a:cxn ang="0">
                  <a:pos x="connsiteX1" y="connsiteY1"/>
                </a:cxn>
                <a:cxn ang="0">
                  <a:pos x="connsiteX2" y="connsiteY2"/>
                </a:cxn>
              </a:cxnLst>
              <a:rect l="l" t="t" r="r" b="b"/>
              <a:pathLst>
                <a:path w="2033681" h="4657560">
                  <a:moveTo>
                    <a:pt x="0" y="1194162"/>
                  </a:moveTo>
                  <a:lnTo>
                    <a:pt x="2033681" y="0"/>
                  </a:lnTo>
                  <a:lnTo>
                    <a:pt x="2033681" y="4657560"/>
                  </a:lnTo>
                  <a:close/>
                </a:path>
              </a:pathLst>
            </a:cu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Rectangle 34">
              <a:extLst>
                <a:ext uri="{FF2B5EF4-FFF2-40B4-BE49-F238E27FC236}">
                  <a16:creationId xmlns:a16="http://schemas.microsoft.com/office/drawing/2014/main" id="{5D0230EB-B815-4509-8621-784EDEDD1446}"/>
                </a:ext>
              </a:extLst>
            </p:cNvPr>
            <p:cNvSpPr/>
            <p:nvPr/>
          </p:nvSpPr>
          <p:spPr>
            <a:xfrm>
              <a:off x="725395" y="1454598"/>
              <a:ext cx="3214098" cy="67900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F01B729-2DE1-40EB-AF1C-CF9BDA6E81E5}"/>
                </a:ext>
              </a:extLst>
            </p:cNvPr>
            <p:cNvSpPr txBox="1"/>
            <p:nvPr/>
          </p:nvSpPr>
          <p:spPr>
            <a:xfrm>
              <a:off x="735762" y="1501711"/>
              <a:ext cx="3210288" cy="523220"/>
            </a:xfrm>
            <a:prstGeom prst="rect">
              <a:avLst/>
            </a:prstGeom>
            <a:noFill/>
          </p:spPr>
          <p:txBody>
            <a:bodyPr wrap="square" rtlCol="0">
              <a:spAutoFit/>
            </a:bodyPr>
            <a:lstStyle/>
            <a:p>
              <a:pPr algn="ctr"/>
              <a:r>
                <a:rPr lang="en-US" sz="2800" b="1" dirty="0">
                  <a:solidFill>
                    <a:schemeClr val="bg1"/>
                  </a:solidFill>
                  <a:latin typeface="Montserrat" panose="00000500000000000000" pitchFamily="50" charset="0"/>
                </a:rPr>
                <a:t>Diamond</a:t>
              </a:r>
              <a:endParaRPr lang="en-US" sz="2400" b="1" dirty="0">
                <a:solidFill>
                  <a:schemeClr val="bg1"/>
                </a:solidFill>
                <a:latin typeface="Montserrat" panose="00000500000000000000" pitchFamily="50" charset="0"/>
              </a:endParaRPr>
            </a:p>
          </p:txBody>
        </p:sp>
      </p:grpSp>
      <p:pic>
        <p:nvPicPr>
          <p:cNvPr id="37" name="Picture 36">
            <a:extLst>
              <a:ext uri="{FF2B5EF4-FFF2-40B4-BE49-F238E27FC236}">
                <a16:creationId xmlns:a16="http://schemas.microsoft.com/office/drawing/2014/main" id="{440AB021-BB81-45CB-82BC-0A629205FAE8}"/>
              </a:ext>
            </a:extLst>
          </p:cNvPr>
          <p:cNvPicPr>
            <a:picLocks noChangeAspect="1"/>
          </p:cNvPicPr>
          <p:nvPr/>
        </p:nvPicPr>
        <p:blipFill>
          <a:blip r:embed="rId5">
            <a:biLevel thresh="25000"/>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38" name="TextBox 37">
            <a:extLst>
              <a:ext uri="{FF2B5EF4-FFF2-40B4-BE49-F238E27FC236}">
                <a16:creationId xmlns:a16="http://schemas.microsoft.com/office/drawing/2014/main" id="{8B846C6D-0760-4058-AA23-2C634E73627C}"/>
              </a:ext>
            </a:extLst>
          </p:cNvPr>
          <p:cNvSpPr txBox="1"/>
          <p:nvPr/>
        </p:nvSpPr>
        <p:spPr>
          <a:xfrm>
            <a:off x="11423241" y="709270"/>
            <a:ext cx="591829" cy="523220"/>
          </a:xfrm>
          <a:prstGeom prst="rect">
            <a:avLst/>
          </a:prstGeom>
          <a:noFill/>
        </p:spPr>
        <p:txBody>
          <a:bodyPr wrap="none" rtlCol="0">
            <a:spAutoFit/>
          </a:bodyPr>
          <a:lstStyle/>
          <a:p>
            <a:r>
              <a:rPr lang="en-US" sz="2800" dirty="0">
                <a:solidFill>
                  <a:schemeClr val="bg1"/>
                </a:solidFill>
                <a:latin typeface="STCaiyun" panose="02010800040101010101" pitchFamily="2" charset="-122"/>
                <a:ea typeface="STCaiyun" panose="02010800040101010101" pitchFamily="2" charset="-122"/>
              </a:rPr>
              <a:t>16</a:t>
            </a:r>
          </a:p>
        </p:txBody>
      </p:sp>
    </p:spTree>
    <p:extLst>
      <p:ext uri="{BB962C8B-B14F-4D97-AF65-F5344CB8AC3E}">
        <p14:creationId xmlns:p14="http://schemas.microsoft.com/office/powerpoint/2010/main" val="3163341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CB4C-B5E1-4756-815D-BC6EC8E787FB}"/>
              </a:ext>
            </a:extLst>
          </p:cNvPr>
          <p:cNvSpPr>
            <a:spLocks noGrp="1"/>
          </p:cNvSpPr>
          <p:nvPr>
            <p:ph type="title"/>
          </p:nvPr>
        </p:nvSpPr>
        <p:spPr>
          <a:xfrm>
            <a:off x="321583" y="2086007"/>
            <a:ext cx="3052087" cy="1475598"/>
          </a:xfrm>
        </p:spPr>
        <p:txBody>
          <a:bodyPr>
            <a:normAutofit/>
          </a:bodyPr>
          <a:lstStyle/>
          <a:p>
            <a:r>
              <a:rPr lang="en-US" dirty="0">
                <a:solidFill>
                  <a:srgbClr val="006600"/>
                </a:solidFill>
                <a:latin typeface="Achilles Expanded" pitchFamily="2" charset="0"/>
              </a:rPr>
              <a:t>Agarthea Roadmap</a:t>
            </a:r>
          </a:p>
        </p:txBody>
      </p:sp>
      <p:sp>
        <p:nvSpPr>
          <p:cNvPr id="6" name="Text Placeholder 5">
            <a:extLst>
              <a:ext uri="{FF2B5EF4-FFF2-40B4-BE49-F238E27FC236}">
                <a16:creationId xmlns:a16="http://schemas.microsoft.com/office/drawing/2014/main" id="{BCD4784F-41FE-47AC-B617-00EA570D30E9}"/>
              </a:ext>
            </a:extLst>
          </p:cNvPr>
          <p:cNvSpPr>
            <a:spLocks noGrp="1"/>
          </p:cNvSpPr>
          <p:nvPr>
            <p:ph type="body" sz="quarter" idx="13"/>
          </p:nvPr>
        </p:nvSpPr>
        <p:spPr/>
        <p:txBody>
          <a:bodyPr/>
          <a:lstStyle/>
          <a:p>
            <a:r>
              <a:rPr lang="en-US" dirty="0"/>
              <a:t>2023-2025</a:t>
            </a:r>
          </a:p>
        </p:txBody>
      </p:sp>
      <p:sp>
        <p:nvSpPr>
          <p:cNvPr id="7" name="Text Placeholder 6">
            <a:extLst>
              <a:ext uri="{FF2B5EF4-FFF2-40B4-BE49-F238E27FC236}">
                <a16:creationId xmlns:a16="http://schemas.microsoft.com/office/drawing/2014/main" id="{FFA8FF1C-735A-4A06-B94C-EA601032196E}"/>
              </a:ext>
            </a:extLst>
          </p:cNvPr>
          <p:cNvSpPr>
            <a:spLocks noGrp="1"/>
          </p:cNvSpPr>
          <p:nvPr>
            <p:ph type="body" sz="quarter" idx="14"/>
          </p:nvPr>
        </p:nvSpPr>
        <p:spPr/>
        <p:txBody>
          <a:bodyPr/>
          <a:lstStyle/>
          <a:p>
            <a:r>
              <a:rPr lang="en-US" dirty="0"/>
              <a:t>3 Years Plan</a:t>
            </a:r>
          </a:p>
        </p:txBody>
      </p:sp>
      <p:sp>
        <p:nvSpPr>
          <p:cNvPr id="47" name="Text Placeholder 46">
            <a:extLst>
              <a:ext uri="{FF2B5EF4-FFF2-40B4-BE49-F238E27FC236}">
                <a16:creationId xmlns:a16="http://schemas.microsoft.com/office/drawing/2014/main" id="{AB47DC31-EE68-48D8-9468-C2B842A23804}"/>
              </a:ext>
            </a:extLst>
          </p:cNvPr>
          <p:cNvSpPr>
            <a:spLocks noGrp="1"/>
          </p:cNvSpPr>
          <p:nvPr>
            <p:ph type="body" sz="quarter" idx="57"/>
          </p:nvPr>
        </p:nvSpPr>
        <p:spPr/>
        <p:txBody>
          <a:bodyPr/>
          <a:lstStyle/>
          <a:p>
            <a:r>
              <a:rPr lang="en-US" dirty="0"/>
              <a:t>2023</a:t>
            </a:r>
          </a:p>
        </p:txBody>
      </p:sp>
      <p:sp>
        <p:nvSpPr>
          <p:cNvPr id="8" name="Text Placeholder 7">
            <a:extLst>
              <a:ext uri="{FF2B5EF4-FFF2-40B4-BE49-F238E27FC236}">
                <a16:creationId xmlns:a16="http://schemas.microsoft.com/office/drawing/2014/main" id="{80A9E837-1CF3-4923-8E30-94AB8B4C216B}"/>
              </a:ext>
            </a:extLst>
          </p:cNvPr>
          <p:cNvSpPr>
            <a:spLocks noGrp="1"/>
          </p:cNvSpPr>
          <p:nvPr>
            <p:ph type="body" sz="quarter" idx="15"/>
          </p:nvPr>
        </p:nvSpPr>
        <p:spPr/>
        <p:txBody>
          <a:bodyPr/>
          <a:lstStyle/>
          <a:p>
            <a:r>
              <a:rPr lang="en-US"/>
              <a:t>Q1</a:t>
            </a:r>
          </a:p>
        </p:txBody>
      </p:sp>
      <p:sp>
        <p:nvSpPr>
          <p:cNvPr id="21" name="Text Placeholder 20">
            <a:extLst>
              <a:ext uri="{FF2B5EF4-FFF2-40B4-BE49-F238E27FC236}">
                <a16:creationId xmlns:a16="http://schemas.microsoft.com/office/drawing/2014/main" id="{954842DC-5569-4421-BEE9-EC5D80DF6E5C}"/>
              </a:ext>
            </a:extLst>
          </p:cNvPr>
          <p:cNvSpPr>
            <a:spLocks noGrp="1"/>
          </p:cNvSpPr>
          <p:nvPr>
            <p:ph type="body" sz="quarter" idx="32"/>
          </p:nvPr>
        </p:nvSpPr>
        <p:spPr/>
        <p:txBody>
          <a:bodyPr>
            <a:normAutofit lnSpcReduction="10000"/>
          </a:bodyPr>
          <a:lstStyle/>
          <a:p>
            <a:r>
              <a:rPr lang="en-US" dirty="0"/>
              <a:t>MILESTONE TITLE</a:t>
            </a:r>
          </a:p>
        </p:txBody>
      </p:sp>
      <p:sp>
        <p:nvSpPr>
          <p:cNvPr id="22" name="Text Placeholder 21">
            <a:extLst>
              <a:ext uri="{FF2B5EF4-FFF2-40B4-BE49-F238E27FC236}">
                <a16:creationId xmlns:a16="http://schemas.microsoft.com/office/drawing/2014/main" id="{4390D17E-2D62-4E5F-B6C7-001336062968}"/>
              </a:ext>
            </a:extLst>
          </p:cNvPr>
          <p:cNvSpPr>
            <a:spLocks noGrp="1"/>
          </p:cNvSpPr>
          <p:nvPr>
            <p:ph type="body" sz="quarter" idx="33"/>
          </p:nvPr>
        </p:nvSpPr>
        <p:spPr/>
        <p:txBody>
          <a:bodyPr/>
          <a:lstStyle/>
          <a:p>
            <a:r>
              <a:rPr lang="en-US"/>
              <a:t>Milestone description</a:t>
            </a:r>
          </a:p>
        </p:txBody>
      </p:sp>
      <p:sp>
        <p:nvSpPr>
          <p:cNvPr id="11" name="Text Placeholder 10">
            <a:extLst>
              <a:ext uri="{FF2B5EF4-FFF2-40B4-BE49-F238E27FC236}">
                <a16:creationId xmlns:a16="http://schemas.microsoft.com/office/drawing/2014/main" id="{3E894C19-9FAB-43B1-85B9-CB0B890E7C0D}"/>
              </a:ext>
            </a:extLst>
          </p:cNvPr>
          <p:cNvSpPr>
            <a:spLocks noGrp="1"/>
          </p:cNvSpPr>
          <p:nvPr>
            <p:ph type="body" sz="quarter" idx="17"/>
          </p:nvPr>
        </p:nvSpPr>
        <p:spPr/>
        <p:txBody>
          <a:bodyPr/>
          <a:lstStyle/>
          <a:p>
            <a:r>
              <a:rPr lang="en-US"/>
              <a:t>Q2</a:t>
            </a:r>
          </a:p>
        </p:txBody>
      </p:sp>
      <p:sp>
        <p:nvSpPr>
          <p:cNvPr id="23" name="Text Placeholder 22">
            <a:extLst>
              <a:ext uri="{FF2B5EF4-FFF2-40B4-BE49-F238E27FC236}">
                <a16:creationId xmlns:a16="http://schemas.microsoft.com/office/drawing/2014/main" id="{6368F96B-C4DE-44C0-B817-D7856E67522E}"/>
              </a:ext>
            </a:extLst>
          </p:cNvPr>
          <p:cNvSpPr>
            <a:spLocks noGrp="1"/>
          </p:cNvSpPr>
          <p:nvPr>
            <p:ph type="body" sz="quarter" idx="34"/>
          </p:nvPr>
        </p:nvSpPr>
        <p:spPr/>
        <p:txBody>
          <a:bodyPr>
            <a:normAutofit lnSpcReduction="10000"/>
          </a:bodyPr>
          <a:lstStyle/>
          <a:p>
            <a:r>
              <a:rPr lang="en-US"/>
              <a:t>MILESTONE TITLE</a:t>
            </a:r>
          </a:p>
        </p:txBody>
      </p:sp>
      <p:sp>
        <p:nvSpPr>
          <p:cNvPr id="24" name="Text Placeholder 23">
            <a:extLst>
              <a:ext uri="{FF2B5EF4-FFF2-40B4-BE49-F238E27FC236}">
                <a16:creationId xmlns:a16="http://schemas.microsoft.com/office/drawing/2014/main" id="{04B1980E-9DD3-42DE-8F61-F99D5543C476}"/>
              </a:ext>
            </a:extLst>
          </p:cNvPr>
          <p:cNvSpPr>
            <a:spLocks noGrp="1"/>
          </p:cNvSpPr>
          <p:nvPr>
            <p:ph type="body" sz="quarter" idx="35"/>
          </p:nvPr>
        </p:nvSpPr>
        <p:spPr/>
        <p:txBody>
          <a:bodyPr/>
          <a:lstStyle/>
          <a:p>
            <a:r>
              <a:rPr lang="en-US"/>
              <a:t>Milestone description</a:t>
            </a:r>
          </a:p>
        </p:txBody>
      </p:sp>
      <p:sp>
        <p:nvSpPr>
          <p:cNvPr id="10" name="Text Placeholder 9">
            <a:extLst>
              <a:ext uri="{FF2B5EF4-FFF2-40B4-BE49-F238E27FC236}">
                <a16:creationId xmlns:a16="http://schemas.microsoft.com/office/drawing/2014/main" id="{B71962F0-0A0F-4FC2-9E69-6265A830C45E}"/>
              </a:ext>
            </a:extLst>
          </p:cNvPr>
          <p:cNvSpPr>
            <a:spLocks noGrp="1"/>
          </p:cNvSpPr>
          <p:nvPr>
            <p:ph type="body" sz="quarter" idx="18"/>
          </p:nvPr>
        </p:nvSpPr>
        <p:spPr/>
        <p:txBody>
          <a:bodyPr/>
          <a:lstStyle/>
          <a:p>
            <a:r>
              <a:rPr lang="en-US"/>
              <a:t>Q3</a:t>
            </a:r>
          </a:p>
        </p:txBody>
      </p:sp>
      <p:sp>
        <p:nvSpPr>
          <p:cNvPr id="25" name="Text Placeholder 24">
            <a:extLst>
              <a:ext uri="{FF2B5EF4-FFF2-40B4-BE49-F238E27FC236}">
                <a16:creationId xmlns:a16="http://schemas.microsoft.com/office/drawing/2014/main" id="{2B193253-F94A-4164-AE5D-6B3931AE17CC}"/>
              </a:ext>
            </a:extLst>
          </p:cNvPr>
          <p:cNvSpPr>
            <a:spLocks noGrp="1"/>
          </p:cNvSpPr>
          <p:nvPr>
            <p:ph type="body" sz="quarter" idx="36"/>
          </p:nvPr>
        </p:nvSpPr>
        <p:spPr/>
        <p:txBody>
          <a:bodyPr>
            <a:normAutofit lnSpcReduction="10000"/>
          </a:bodyPr>
          <a:lstStyle/>
          <a:p>
            <a:r>
              <a:rPr lang="en-US"/>
              <a:t>MILESTONE TITLE</a:t>
            </a:r>
          </a:p>
        </p:txBody>
      </p:sp>
      <p:sp>
        <p:nvSpPr>
          <p:cNvPr id="26" name="Text Placeholder 25">
            <a:extLst>
              <a:ext uri="{FF2B5EF4-FFF2-40B4-BE49-F238E27FC236}">
                <a16:creationId xmlns:a16="http://schemas.microsoft.com/office/drawing/2014/main" id="{574B2B85-AD22-4077-83F1-E8A029BDD2AB}"/>
              </a:ext>
            </a:extLst>
          </p:cNvPr>
          <p:cNvSpPr>
            <a:spLocks noGrp="1"/>
          </p:cNvSpPr>
          <p:nvPr>
            <p:ph type="body" sz="quarter" idx="37"/>
          </p:nvPr>
        </p:nvSpPr>
        <p:spPr/>
        <p:txBody>
          <a:bodyPr/>
          <a:lstStyle/>
          <a:p>
            <a:r>
              <a:rPr lang="en-US"/>
              <a:t>Milestone description</a:t>
            </a:r>
          </a:p>
        </p:txBody>
      </p:sp>
      <p:sp>
        <p:nvSpPr>
          <p:cNvPr id="9" name="Text Placeholder 8">
            <a:extLst>
              <a:ext uri="{FF2B5EF4-FFF2-40B4-BE49-F238E27FC236}">
                <a16:creationId xmlns:a16="http://schemas.microsoft.com/office/drawing/2014/main" id="{106E260A-6B73-4483-8F8B-5B22E648BFDF}"/>
              </a:ext>
            </a:extLst>
          </p:cNvPr>
          <p:cNvSpPr>
            <a:spLocks noGrp="1"/>
          </p:cNvSpPr>
          <p:nvPr>
            <p:ph type="body" sz="quarter" idx="16"/>
          </p:nvPr>
        </p:nvSpPr>
        <p:spPr/>
        <p:txBody>
          <a:bodyPr/>
          <a:lstStyle/>
          <a:p>
            <a:r>
              <a:rPr lang="en-US"/>
              <a:t>Q4</a:t>
            </a:r>
          </a:p>
        </p:txBody>
      </p:sp>
      <p:sp>
        <p:nvSpPr>
          <p:cNvPr id="27" name="Text Placeholder 26">
            <a:extLst>
              <a:ext uri="{FF2B5EF4-FFF2-40B4-BE49-F238E27FC236}">
                <a16:creationId xmlns:a16="http://schemas.microsoft.com/office/drawing/2014/main" id="{84F2613F-DCC0-4A1F-9B48-C279DDE0C201}"/>
              </a:ext>
            </a:extLst>
          </p:cNvPr>
          <p:cNvSpPr>
            <a:spLocks noGrp="1"/>
          </p:cNvSpPr>
          <p:nvPr>
            <p:ph type="body" sz="quarter" idx="38"/>
          </p:nvPr>
        </p:nvSpPr>
        <p:spPr/>
        <p:txBody>
          <a:bodyPr>
            <a:normAutofit lnSpcReduction="10000"/>
          </a:bodyPr>
          <a:lstStyle/>
          <a:p>
            <a:r>
              <a:rPr lang="en-US"/>
              <a:t>MILESTONE TITLE</a:t>
            </a:r>
          </a:p>
        </p:txBody>
      </p:sp>
      <p:sp>
        <p:nvSpPr>
          <p:cNvPr id="28" name="Text Placeholder 27">
            <a:extLst>
              <a:ext uri="{FF2B5EF4-FFF2-40B4-BE49-F238E27FC236}">
                <a16:creationId xmlns:a16="http://schemas.microsoft.com/office/drawing/2014/main" id="{67BB4E68-6401-4C98-8572-F315F0392AD3}"/>
              </a:ext>
            </a:extLst>
          </p:cNvPr>
          <p:cNvSpPr>
            <a:spLocks noGrp="1"/>
          </p:cNvSpPr>
          <p:nvPr>
            <p:ph type="body" sz="quarter" idx="39"/>
          </p:nvPr>
        </p:nvSpPr>
        <p:spPr/>
        <p:txBody>
          <a:bodyPr/>
          <a:lstStyle/>
          <a:p>
            <a:r>
              <a:rPr lang="en-US"/>
              <a:t>Milestone description</a:t>
            </a:r>
          </a:p>
        </p:txBody>
      </p:sp>
      <p:sp>
        <p:nvSpPr>
          <p:cNvPr id="19" name="Text Placeholder 18">
            <a:extLst>
              <a:ext uri="{FF2B5EF4-FFF2-40B4-BE49-F238E27FC236}">
                <a16:creationId xmlns:a16="http://schemas.microsoft.com/office/drawing/2014/main" id="{9747846D-FA06-4686-A47D-5A668FD95FE0}"/>
              </a:ext>
            </a:extLst>
          </p:cNvPr>
          <p:cNvSpPr>
            <a:spLocks noGrp="1"/>
          </p:cNvSpPr>
          <p:nvPr>
            <p:ph type="body" sz="quarter" idx="28"/>
          </p:nvPr>
        </p:nvSpPr>
        <p:spPr/>
        <p:txBody>
          <a:bodyPr/>
          <a:lstStyle/>
          <a:p>
            <a:r>
              <a:rPr lang="en-US" dirty="0"/>
              <a:t>2024</a:t>
            </a:r>
          </a:p>
        </p:txBody>
      </p:sp>
      <p:sp>
        <p:nvSpPr>
          <p:cNvPr id="13" name="Text Placeholder 12">
            <a:extLst>
              <a:ext uri="{FF2B5EF4-FFF2-40B4-BE49-F238E27FC236}">
                <a16:creationId xmlns:a16="http://schemas.microsoft.com/office/drawing/2014/main" id="{04306A44-50E7-4C10-ABF1-71CE55A094F5}"/>
              </a:ext>
            </a:extLst>
          </p:cNvPr>
          <p:cNvSpPr>
            <a:spLocks noGrp="1"/>
          </p:cNvSpPr>
          <p:nvPr>
            <p:ph type="body" sz="quarter" idx="20"/>
          </p:nvPr>
        </p:nvSpPr>
        <p:spPr/>
        <p:txBody>
          <a:bodyPr/>
          <a:lstStyle/>
          <a:p>
            <a:r>
              <a:rPr lang="en-US"/>
              <a:t>Q1</a:t>
            </a:r>
          </a:p>
        </p:txBody>
      </p:sp>
      <p:sp>
        <p:nvSpPr>
          <p:cNvPr id="35" name="Text Placeholder 34">
            <a:extLst>
              <a:ext uri="{FF2B5EF4-FFF2-40B4-BE49-F238E27FC236}">
                <a16:creationId xmlns:a16="http://schemas.microsoft.com/office/drawing/2014/main" id="{25D376EC-609C-46F1-A4A6-22B3BCBA9777}"/>
              </a:ext>
            </a:extLst>
          </p:cNvPr>
          <p:cNvSpPr>
            <a:spLocks noGrp="1"/>
          </p:cNvSpPr>
          <p:nvPr>
            <p:ph type="body" sz="quarter" idx="46"/>
          </p:nvPr>
        </p:nvSpPr>
        <p:spPr/>
        <p:txBody>
          <a:bodyPr>
            <a:normAutofit lnSpcReduction="10000"/>
          </a:bodyPr>
          <a:lstStyle/>
          <a:p>
            <a:r>
              <a:rPr lang="en-US"/>
              <a:t>MILESTONE TITLE</a:t>
            </a:r>
          </a:p>
        </p:txBody>
      </p:sp>
      <p:sp>
        <p:nvSpPr>
          <p:cNvPr id="36" name="Text Placeholder 35">
            <a:extLst>
              <a:ext uri="{FF2B5EF4-FFF2-40B4-BE49-F238E27FC236}">
                <a16:creationId xmlns:a16="http://schemas.microsoft.com/office/drawing/2014/main" id="{1F3490A6-CE9A-4C91-9932-EEF33F6A61DE}"/>
              </a:ext>
            </a:extLst>
          </p:cNvPr>
          <p:cNvSpPr>
            <a:spLocks noGrp="1"/>
          </p:cNvSpPr>
          <p:nvPr>
            <p:ph type="body" sz="quarter" idx="47"/>
          </p:nvPr>
        </p:nvSpPr>
        <p:spPr/>
        <p:txBody>
          <a:bodyPr/>
          <a:lstStyle/>
          <a:p>
            <a:r>
              <a:rPr lang="en-US"/>
              <a:t>Milestone description</a:t>
            </a:r>
          </a:p>
        </p:txBody>
      </p:sp>
      <p:sp>
        <p:nvSpPr>
          <p:cNvPr id="14" name="Text Placeholder 13">
            <a:extLst>
              <a:ext uri="{FF2B5EF4-FFF2-40B4-BE49-F238E27FC236}">
                <a16:creationId xmlns:a16="http://schemas.microsoft.com/office/drawing/2014/main" id="{18BD9AA2-DFE1-412D-BB95-7989BA1E6039}"/>
              </a:ext>
            </a:extLst>
          </p:cNvPr>
          <p:cNvSpPr>
            <a:spLocks noGrp="1"/>
          </p:cNvSpPr>
          <p:nvPr>
            <p:ph type="body" sz="quarter" idx="21"/>
          </p:nvPr>
        </p:nvSpPr>
        <p:spPr/>
        <p:txBody>
          <a:bodyPr/>
          <a:lstStyle/>
          <a:p>
            <a:r>
              <a:rPr lang="en-US"/>
              <a:t>Q2</a:t>
            </a:r>
          </a:p>
        </p:txBody>
      </p:sp>
      <p:sp>
        <p:nvSpPr>
          <p:cNvPr id="31" name="Text Placeholder 30">
            <a:extLst>
              <a:ext uri="{FF2B5EF4-FFF2-40B4-BE49-F238E27FC236}">
                <a16:creationId xmlns:a16="http://schemas.microsoft.com/office/drawing/2014/main" id="{BB5D9C5D-1FCA-4D88-ADCB-481D203B8465}"/>
              </a:ext>
            </a:extLst>
          </p:cNvPr>
          <p:cNvSpPr>
            <a:spLocks noGrp="1"/>
          </p:cNvSpPr>
          <p:nvPr>
            <p:ph type="body" sz="quarter" idx="42"/>
          </p:nvPr>
        </p:nvSpPr>
        <p:spPr/>
        <p:txBody>
          <a:bodyPr>
            <a:normAutofit lnSpcReduction="10000"/>
          </a:bodyPr>
          <a:lstStyle/>
          <a:p>
            <a:r>
              <a:rPr lang="en-US"/>
              <a:t>MILESTONE TITLE</a:t>
            </a:r>
          </a:p>
        </p:txBody>
      </p:sp>
      <p:sp>
        <p:nvSpPr>
          <p:cNvPr id="32" name="Text Placeholder 31">
            <a:extLst>
              <a:ext uri="{FF2B5EF4-FFF2-40B4-BE49-F238E27FC236}">
                <a16:creationId xmlns:a16="http://schemas.microsoft.com/office/drawing/2014/main" id="{E15B9CEB-0CEB-4050-8317-0807EADC0F08}"/>
              </a:ext>
            </a:extLst>
          </p:cNvPr>
          <p:cNvSpPr>
            <a:spLocks noGrp="1"/>
          </p:cNvSpPr>
          <p:nvPr>
            <p:ph type="body" sz="quarter" idx="43"/>
          </p:nvPr>
        </p:nvSpPr>
        <p:spPr/>
        <p:txBody>
          <a:bodyPr/>
          <a:lstStyle/>
          <a:p>
            <a:r>
              <a:rPr lang="en-US"/>
              <a:t>Milestone description</a:t>
            </a:r>
          </a:p>
        </p:txBody>
      </p:sp>
      <p:sp>
        <p:nvSpPr>
          <p:cNvPr id="15" name="Text Placeholder 14">
            <a:extLst>
              <a:ext uri="{FF2B5EF4-FFF2-40B4-BE49-F238E27FC236}">
                <a16:creationId xmlns:a16="http://schemas.microsoft.com/office/drawing/2014/main" id="{CDDFF132-912B-4B2B-B3E5-D1AB199B58C1}"/>
              </a:ext>
            </a:extLst>
          </p:cNvPr>
          <p:cNvSpPr>
            <a:spLocks noGrp="1"/>
          </p:cNvSpPr>
          <p:nvPr>
            <p:ph type="body" sz="quarter" idx="22"/>
          </p:nvPr>
        </p:nvSpPr>
        <p:spPr/>
        <p:txBody>
          <a:bodyPr/>
          <a:lstStyle/>
          <a:p>
            <a:r>
              <a:rPr lang="en-US"/>
              <a:t>Q3</a:t>
            </a:r>
          </a:p>
        </p:txBody>
      </p:sp>
      <p:sp>
        <p:nvSpPr>
          <p:cNvPr id="33" name="Text Placeholder 32">
            <a:extLst>
              <a:ext uri="{FF2B5EF4-FFF2-40B4-BE49-F238E27FC236}">
                <a16:creationId xmlns:a16="http://schemas.microsoft.com/office/drawing/2014/main" id="{97AEBAB8-BDEB-4E4A-B443-829D3C340CA6}"/>
              </a:ext>
            </a:extLst>
          </p:cNvPr>
          <p:cNvSpPr>
            <a:spLocks noGrp="1"/>
          </p:cNvSpPr>
          <p:nvPr>
            <p:ph type="body" sz="quarter" idx="44"/>
          </p:nvPr>
        </p:nvSpPr>
        <p:spPr/>
        <p:txBody>
          <a:bodyPr>
            <a:normAutofit lnSpcReduction="10000"/>
          </a:bodyPr>
          <a:lstStyle/>
          <a:p>
            <a:r>
              <a:rPr lang="en-US"/>
              <a:t>MILESTONE TITLE</a:t>
            </a:r>
          </a:p>
        </p:txBody>
      </p:sp>
      <p:sp>
        <p:nvSpPr>
          <p:cNvPr id="34" name="Text Placeholder 33">
            <a:extLst>
              <a:ext uri="{FF2B5EF4-FFF2-40B4-BE49-F238E27FC236}">
                <a16:creationId xmlns:a16="http://schemas.microsoft.com/office/drawing/2014/main" id="{B46FA574-2C1D-466A-8970-8B2776FA33DF}"/>
              </a:ext>
            </a:extLst>
          </p:cNvPr>
          <p:cNvSpPr>
            <a:spLocks noGrp="1"/>
          </p:cNvSpPr>
          <p:nvPr>
            <p:ph type="body" sz="quarter" idx="45"/>
          </p:nvPr>
        </p:nvSpPr>
        <p:spPr/>
        <p:txBody>
          <a:bodyPr/>
          <a:lstStyle/>
          <a:p>
            <a:r>
              <a:rPr lang="en-US"/>
              <a:t>Milestone description</a:t>
            </a:r>
          </a:p>
        </p:txBody>
      </p:sp>
      <p:sp>
        <p:nvSpPr>
          <p:cNvPr id="12" name="Text Placeholder 11">
            <a:extLst>
              <a:ext uri="{FF2B5EF4-FFF2-40B4-BE49-F238E27FC236}">
                <a16:creationId xmlns:a16="http://schemas.microsoft.com/office/drawing/2014/main" id="{0950DBC3-6438-47ED-BA7E-BBD7E08290D1}"/>
              </a:ext>
            </a:extLst>
          </p:cNvPr>
          <p:cNvSpPr>
            <a:spLocks noGrp="1"/>
          </p:cNvSpPr>
          <p:nvPr>
            <p:ph type="body" sz="quarter" idx="19"/>
          </p:nvPr>
        </p:nvSpPr>
        <p:spPr/>
        <p:txBody>
          <a:bodyPr/>
          <a:lstStyle/>
          <a:p>
            <a:r>
              <a:rPr lang="en-US"/>
              <a:t>Q4</a:t>
            </a:r>
          </a:p>
        </p:txBody>
      </p:sp>
      <p:sp>
        <p:nvSpPr>
          <p:cNvPr id="29" name="Text Placeholder 28">
            <a:extLst>
              <a:ext uri="{FF2B5EF4-FFF2-40B4-BE49-F238E27FC236}">
                <a16:creationId xmlns:a16="http://schemas.microsoft.com/office/drawing/2014/main" id="{71435C51-CB8E-41E5-8C00-34ADCC273A32}"/>
              </a:ext>
            </a:extLst>
          </p:cNvPr>
          <p:cNvSpPr>
            <a:spLocks noGrp="1"/>
          </p:cNvSpPr>
          <p:nvPr>
            <p:ph type="body" sz="quarter" idx="40"/>
          </p:nvPr>
        </p:nvSpPr>
        <p:spPr/>
        <p:txBody>
          <a:bodyPr>
            <a:normAutofit lnSpcReduction="10000"/>
          </a:bodyPr>
          <a:lstStyle/>
          <a:p>
            <a:r>
              <a:rPr lang="en-US"/>
              <a:t>MILESTONE TITLE</a:t>
            </a:r>
          </a:p>
        </p:txBody>
      </p:sp>
      <p:sp>
        <p:nvSpPr>
          <p:cNvPr id="30" name="Text Placeholder 29">
            <a:extLst>
              <a:ext uri="{FF2B5EF4-FFF2-40B4-BE49-F238E27FC236}">
                <a16:creationId xmlns:a16="http://schemas.microsoft.com/office/drawing/2014/main" id="{946F0E31-A00A-4287-813C-109216A59865}"/>
              </a:ext>
            </a:extLst>
          </p:cNvPr>
          <p:cNvSpPr>
            <a:spLocks noGrp="1"/>
          </p:cNvSpPr>
          <p:nvPr>
            <p:ph type="body" sz="quarter" idx="41"/>
          </p:nvPr>
        </p:nvSpPr>
        <p:spPr/>
        <p:txBody>
          <a:bodyPr/>
          <a:lstStyle/>
          <a:p>
            <a:r>
              <a:rPr lang="en-US"/>
              <a:t>Milestone description</a:t>
            </a:r>
          </a:p>
        </p:txBody>
      </p:sp>
      <p:sp>
        <p:nvSpPr>
          <p:cNvPr id="95" name="Text Placeholder 94">
            <a:extLst>
              <a:ext uri="{FF2B5EF4-FFF2-40B4-BE49-F238E27FC236}">
                <a16:creationId xmlns:a16="http://schemas.microsoft.com/office/drawing/2014/main" id="{7C0ECD94-A4CB-4FB7-A7F7-AA32C0ED85DB}"/>
              </a:ext>
            </a:extLst>
          </p:cNvPr>
          <p:cNvSpPr>
            <a:spLocks noGrp="1"/>
          </p:cNvSpPr>
          <p:nvPr>
            <p:ph type="body" sz="quarter" idx="29"/>
          </p:nvPr>
        </p:nvSpPr>
        <p:spPr/>
        <p:txBody>
          <a:bodyPr/>
          <a:lstStyle/>
          <a:p>
            <a:r>
              <a:rPr lang="en-US" dirty="0"/>
              <a:t>2025</a:t>
            </a:r>
          </a:p>
        </p:txBody>
      </p:sp>
      <p:sp>
        <p:nvSpPr>
          <p:cNvPr id="16" name="Text Placeholder 15">
            <a:extLst>
              <a:ext uri="{FF2B5EF4-FFF2-40B4-BE49-F238E27FC236}">
                <a16:creationId xmlns:a16="http://schemas.microsoft.com/office/drawing/2014/main" id="{5E0624EF-8210-444B-9BC7-2C144038C2FB}"/>
              </a:ext>
            </a:extLst>
          </p:cNvPr>
          <p:cNvSpPr>
            <a:spLocks noGrp="1"/>
          </p:cNvSpPr>
          <p:nvPr>
            <p:ph type="body" sz="quarter" idx="23"/>
          </p:nvPr>
        </p:nvSpPr>
        <p:spPr/>
        <p:txBody>
          <a:bodyPr/>
          <a:lstStyle/>
          <a:p>
            <a:r>
              <a:rPr lang="en-US"/>
              <a:t>Q1</a:t>
            </a:r>
          </a:p>
        </p:txBody>
      </p:sp>
      <p:sp>
        <p:nvSpPr>
          <p:cNvPr id="37" name="Text Placeholder 36">
            <a:extLst>
              <a:ext uri="{FF2B5EF4-FFF2-40B4-BE49-F238E27FC236}">
                <a16:creationId xmlns:a16="http://schemas.microsoft.com/office/drawing/2014/main" id="{DF4A9D67-1B01-4CF8-AC0D-C7E518691F63}"/>
              </a:ext>
            </a:extLst>
          </p:cNvPr>
          <p:cNvSpPr>
            <a:spLocks noGrp="1"/>
          </p:cNvSpPr>
          <p:nvPr>
            <p:ph type="body" sz="quarter" idx="48"/>
          </p:nvPr>
        </p:nvSpPr>
        <p:spPr/>
        <p:txBody>
          <a:bodyPr>
            <a:normAutofit lnSpcReduction="10000"/>
          </a:bodyPr>
          <a:lstStyle/>
          <a:p>
            <a:r>
              <a:rPr lang="en-US"/>
              <a:t>MILESTONE TITLE</a:t>
            </a:r>
          </a:p>
        </p:txBody>
      </p:sp>
      <p:sp>
        <p:nvSpPr>
          <p:cNvPr id="38" name="Text Placeholder 37">
            <a:extLst>
              <a:ext uri="{FF2B5EF4-FFF2-40B4-BE49-F238E27FC236}">
                <a16:creationId xmlns:a16="http://schemas.microsoft.com/office/drawing/2014/main" id="{D7DFA977-B8C8-428F-BA2B-EFF078C726CF}"/>
              </a:ext>
            </a:extLst>
          </p:cNvPr>
          <p:cNvSpPr>
            <a:spLocks noGrp="1"/>
          </p:cNvSpPr>
          <p:nvPr>
            <p:ph type="body" sz="quarter" idx="49"/>
          </p:nvPr>
        </p:nvSpPr>
        <p:spPr/>
        <p:txBody>
          <a:bodyPr/>
          <a:lstStyle/>
          <a:p>
            <a:r>
              <a:rPr lang="en-US"/>
              <a:t>Milestone description</a:t>
            </a:r>
          </a:p>
        </p:txBody>
      </p:sp>
      <p:sp>
        <p:nvSpPr>
          <p:cNvPr id="18" name="Text Placeholder 17">
            <a:extLst>
              <a:ext uri="{FF2B5EF4-FFF2-40B4-BE49-F238E27FC236}">
                <a16:creationId xmlns:a16="http://schemas.microsoft.com/office/drawing/2014/main" id="{7073D15E-3E59-4781-BA50-8D741A373A3B}"/>
              </a:ext>
            </a:extLst>
          </p:cNvPr>
          <p:cNvSpPr>
            <a:spLocks noGrp="1"/>
          </p:cNvSpPr>
          <p:nvPr>
            <p:ph type="body" sz="quarter" idx="26"/>
          </p:nvPr>
        </p:nvSpPr>
        <p:spPr/>
        <p:txBody>
          <a:bodyPr/>
          <a:lstStyle/>
          <a:p>
            <a:r>
              <a:rPr lang="en-US"/>
              <a:t>Q2</a:t>
            </a:r>
          </a:p>
        </p:txBody>
      </p:sp>
      <p:sp>
        <p:nvSpPr>
          <p:cNvPr id="41" name="Text Placeholder 40">
            <a:extLst>
              <a:ext uri="{FF2B5EF4-FFF2-40B4-BE49-F238E27FC236}">
                <a16:creationId xmlns:a16="http://schemas.microsoft.com/office/drawing/2014/main" id="{D183E534-6B6A-4814-BF59-57A6E38C5B02}"/>
              </a:ext>
            </a:extLst>
          </p:cNvPr>
          <p:cNvSpPr>
            <a:spLocks noGrp="1"/>
          </p:cNvSpPr>
          <p:nvPr>
            <p:ph type="body" sz="quarter" idx="52"/>
          </p:nvPr>
        </p:nvSpPr>
        <p:spPr/>
        <p:txBody>
          <a:bodyPr>
            <a:normAutofit lnSpcReduction="10000"/>
          </a:bodyPr>
          <a:lstStyle/>
          <a:p>
            <a:r>
              <a:rPr lang="en-US"/>
              <a:t>MILESTONE TITLE</a:t>
            </a:r>
          </a:p>
        </p:txBody>
      </p:sp>
      <p:sp>
        <p:nvSpPr>
          <p:cNvPr id="42" name="Text Placeholder 41">
            <a:extLst>
              <a:ext uri="{FF2B5EF4-FFF2-40B4-BE49-F238E27FC236}">
                <a16:creationId xmlns:a16="http://schemas.microsoft.com/office/drawing/2014/main" id="{075CE6EC-954F-4DE1-BFD8-21E7D92FDE17}"/>
              </a:ext>
            </a:extLst>
          </p:cNvPr>
          <p:cNvSpPr>
            <a:spLocks noGrp="1"/>
          </p:cNvSpPr>
          <p:nvPr>
            <p:ph type="body" sz="quarter" idx="53"/>
          </p:nvPr>
        </p:nvSpPr>
        <p:spPr/>
        <p:txBody>
          <a:bodyPr/>
          <a:lstStyle/>
          <a:p>
            <a:r>
              <a:rPr lang="en-US"/>
              <a:t>Milestone description</a:t>
            </a:r>
          </a:p>
        </p:txBody>
      </p:sp>
      <p:sp>
        <p:nvSpPr>
          <p:cNvPr id="17" name="Text Placeholder 16">
            <a:extLst>
              <a:ext uri="{FF2B5EF4-FFF2-40B4-BE49-F238E27FC236}">
                <a16:creationId xmlns:a16="http://schemas.microsoft.com/office/drawing/2014/main" id="{FACEF7EF-E8CB-4008-A749-3586789460E1}"/>
              </a:ext>
            </a:extLst>
          </p:cNvPr>
          <p:cNvSpPr>
            <a:spLocks noGrp="1"/>
          </p:cNvSpPr>
          <p:nvPr>
            <p:ph type="body" sz="quarter" idx="25"/>
          </p:nvPr>
        </p:nvSpPr>
        <p:spPr/>
        <p:txBody>
          <a:bodyPr/>
          <a:lstStyle/>
          <a:p>
            <a:r>
              <a:rPr lang="en-US"/>
              <a:t>Q3</a:t>
            </a:r>
          </a:p>
        </p:txBody>
      </p:sp>
      <p:sp>
        <p:nvSpPr>
          <p:cNvPr id="39" name="Text Placeholder 38">
            <a:extLst>
              <a:ext uri="{FF2B5EF4-FFF2-40B4-BE49-F238E27FC236}">
                <a16:creationId xmlns:a16="http://schemas.microsoft.com/office/drawing/2014/main" id="{96FA5D30-6CB0-4EEA-AB74-670C4C1A6E09}"/>
              </a:ext>
            </a:extLst>
          </p:cNvPr>
          <p:cNvSpPr>
            <a:spLocks noGrp="1"/>
          </p:cNvSpPr>
          <p:nvPr>
            <p:ph type="body" sz="quarter" idx="50"/>
          </p:nvPr>
        </p:nvSpPr>
        <p:spPr/>
        <p:txBody>
          <a:bodyPr>
            <a:normAutofit lnSpcReduction="10000"/>
          </a:bodyPr>
          <a:lstStyle/>
          <a:p>
            <a:r>
              <a:rPr lang="en-US"/>
              <a:t>MILESTONE TITLE</a:t>
            </a:r>
          </a:p>
        </p:txBody>
      </p:sp>
      <p:sp>
        <p:nvSpPr>
          <p:cNvPr id="40" name="Text Placeholder 39">
            <a:extLst>
              <a:ext uri="{FF2B5EF4-FFF2-40B4-BE49-F238E27FC236}">
                <a16:creationId xmlns:a16="http://schemas.microsoft.com/office/drawing/2014/main" id="{2439FE52-3A9A-43A5-9827-31AEC68BEE7A}"/>
              </a:ext>
            </a:extLst>
          </p:cNvPr>
          <p:cNvSpPr>
            <a:spLocks noGrp="1"/>
          </p:cNvSpPr>
          <p:nvPr>
            <p:ph type="body" sz="quarter" idx="51"/>
          </p:nvPr>
        </p:nvSpPr>
        <p:spPr/>
        <p:txBody>
          <a:bodyPr/>
          <a:lstStyle/>
          <a:p>
            <a:r>
              <a:rPr lang="en-US"/>
              <a:t>Milestone description</a:t>
            </a:r>
          </a:p>
        </p:txBody>
      </p:sp>
      <p:sp>
        <p:nvSpPr>
          <p:cNvPr id="46" name="Text Placeholder 45">
            <a:extLst>
              <a:ext uri="{FF2B5EF4-FFF2-40B4-BE49-F238E27FC236}">
                <a16:creationId xmlns:a16="http://schemas.microsoft.com/office/drawing/2014/main" id="{A15ADFC7-484C-4FB9-A3C1-CDAA545F73FC}"/>
              </a:ext>
            </a:extLst>
          </p:cNvPr>
          <p:cNvSpPr>
            <a:spLocks noGrp="1"/>
          </p:cNvSpPr>
          <p:nvPr>
            <p:ph type="body" sz="quarter" idx="24"/>
          </p:nvPr>
        </p:nvSpPr>
        <p:spPr/>
        <p:txBody>
          <a:bodyPr/>
          <a:lstStyle/>
          <a:p>
            <a:r>
              <a:rPr lang="en-US"/>
              <a:t>Q4</a:t>
            </a:r>
          </a:p>
        </p:txBody>
      </p:sp>
      <p:sp>
        <p:nvSpPr>
          <p:cNvPr id="43" name="Text Placeholder 42">
            <a:extLst>
              <a:ext uri="{FF2B5EF4-FFF2-40B4-BE49-F238E27FC236}">
                <a16:creationId xmlns:a16="http://schemas.microsoft.com/office/drawing/2014/main" id="{22CF05B5-E92D-4FD2-A21C-956D8E8321A7}"/>
              </a:ext>
            </a:extLst>
          </p:cNvPr>
          <p:cNvSpPr>
            <a:spLocks noGrp="1"/>
          </p:cNvSpPr>
          <p:nvPr>
            <p:ph type="body" sz="quarter" idx="54"/>
          </p:nvPr>
        </p:nvSpPr>
        <p:spPr/>
        <p:txBody>
          <a:bodyPr>
            <a:normAutofit lnSpcReduction="10000"/>
          </a:bodyPr>
          <a:lstStyle/>
          <a:p>
            <a:r>
              <a:rPr lang="en-US"/>
              <a:t>MILESTONE TITLE</a:t>
            </a:r>
          </a:p>
        </p:txBody>
      </p:sp>
      <p:sp>
        <p:nvSpPr>
          <p:cNvPr id="44" name="Text Placeholder 43">
            <a:extLst>
              <a:ext uri="{FF2B5EF4-FFF2-40B4-BE49-F238E27FC236}">
                <a16:creationId xmlns:a16="http://schemas.microsoft.com/office/drawing/2014/main" id="{00E93532-CE49-4B9B-B7CE-189B4CACB360}"/>
              </a:ext>
            </a:extLst>
          </p:cNvPr>
          <p:cNvSpPr>
            <a:spLocks noGrp="1"/>
          </p:cNvSpPr>
          <p:nvPr>
            <p:ph type="body" sz="quarter" idx="55"/>
          </p:nvPr>
        </p:nvSpPr>
        <p:spPr/>
        <p:txBody>
          <a:bodyPr/>
          <a:lstStyle/>
          <a:p>
            <a:r>
              <a:rPr lang="en-US"/>
              <a:t>Milestone description</a:t>
            </a:r>
          </a:p>
        </p:txBody>
      </p:sp>
      <p:sp>
        <p:nvSpPr>
          <p:cNvPr id="48" name="Text Placeholder 47">
            <a:extLst>
              <a:ext uri="{FF2B5EF4-FFF2-40B4-BE49-F238E27FC236}">
                <a16:creationId xmlns:a16="http://schemas.microsoft.com/office/drawing/2014/main" id="{80356F4D-EF6F-4CA4-9F12-1144AB06B635}"/>
              </a:ext>
            </a:extLst>
          </p:cNvPr>
          <p:cNvSpPr>
            <a:spLocks noGrp="1"/>
          </p:cNvSpPr>
          <p:nvPr>
            <p:ph type="body" sz="quarter" idx="58"/>
          </p:nvPr>
        </p:nvSpPr>
        <p:spPr/>
        <p:txBody>
          <a:bodyPr/>
          <a:lstStyle/>
          <a:p>
            <a:r>
              <a:rPr lang="en-US" dirty="0"/>
              <a:t>2026</a:t>
            </a:r>
          </a:p>
        </p:txBody>
      </p:sp>
      <p:pic>
        <p:nvPicPr>
          <p:cNvPr id="51" name="Picture Placeholder 50">
            <a:extLst>
              <a:ext uri="{FF2B5EF4-FFF2-40B4-BE49-F238E27FC236}">
                <a16:creationId xmlns:a16="http://schemas.microsoft.com/office/drawing/2014/main" id="{45075D64-8606-4EC8-8662-C49EAEC230FF}"/>
              </a:ext>
            </a:extLst>
          </p:cNvPr>
          <p:cNvPicPr>
            <a:picLocks noGrp="1" noChangeAspect="1"/>
          </p:cNvPicPr>
          <p:nvPr>
            <p:ph type="pic" sz="quarter" idx="56"/>
          </p:nvPr>
        </p:nvPicPr>
        <p:blipFill rotWithShape="1">
          <a:blip r:embed="rId3">
            <a:extLst>
              <a:ext uri="{28A0092B-C50C-407E-A947-70E740481C1C}">
                <a14:useLocalDpi xmlns:a14="http://schemas.microsoft.com/office/drawing/2010/main" val="0"/>
              </a:ext>
            </a:extLst>
          </a:blip>
          <a:srcRect t="-3888" b="-5901"/>
          <a:stretch/>
        </p:blipFill>
        <p:spPr>
          <a:xfrm>
            <a:off x="461963" y="5555848"/>
            <a:ext cx="950912" cy="1044000"/>
          </a:xfrm>
          <a:ln>
            <a:noFill/>
          </a:ln>
        </p:spPr>
      </p:pic>
    </p:spTree>
    <p:extLst>
      <p:ext uri="{BB962C8B-B14F-4D97-AF65-F5344CB8AC3E}">
        <p14:creationId xmlns:p14="http://schemas.microsoft.com/office/powerpoint/2010/main" val="2577176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Conclusions</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437591" y="709270"/>
            <a:ext cx="591829"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18</a:t>
            </a:r>
          </a:p>
        </p:txBody>
      </p:sp>
      <p:sp>
        <p:nvSpPr>
          <p:cNvPr id="23" name="Oval 22">
            <a:extLst>
              <a:ext uri="{FF2B5EF4-FFF2-40B4-BE49-F238E27FC236}">
                <a16:creationId xmlns:a16="http://schemas.microsoft.com/office/drawing/2014/main" id="{A63FAFB1-2DFF-4C32-830F-E1042BCC0A37}"/>
              </a:ext>
            </a:extLst>
          </p:cNvPr>
          <p:cNvSpPr/>
          <p:nvPr/>
        </p:nvSpPr>
        <p:spPr>
          <a:xfrm>
            <a:off x="2280204" y="1494683"/>
            <a:ext cx="4928136" cy="4850207"/>
          </a:xfrm>
          <a:prstGeom prst="ellipse">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E95273D-9DEB-462E-B942-DF3A28644109}"/>
              </a:ext>
            </a:extLst>
          </p:cNvPr>
          <p:cNvSpPr/>
          <p:nvPr/>
        </p:nvSpPr>
        <p:spPr>
          <a:xfrm>
            <a:off x="5021437" y="1563085"/>
            <a:ext cx="4928136" cy="4850207"/>
          </a:xfrm>
          <a:prstGeom prst="ellipse">
            <a:avLst/>
          </a:prstGeom>
          <a:noFill/>
          <a:ln w="5715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B9E1E425-D472-4298-974D-8F73913CB3CC}"/>
              </a:ext>
            </a:extLst>
          </p:cNvPr>
          <p:cNvSpPr/>
          <p:nvPr/>
        </p:nvSpPr>
        <p:spPr>
          <a:xfrm>
            <a:off x="5012996" y="1938320"/>
            <a:ext cx="2186904" cy="4024116"/>
          </a:xfrm>
          <a:custGeom>
            <a:avLst/>
            <a:gdLst>
              <a:gd name="connsiteX0" fmla="*/ 1081579 w 2064934"/>
              <a:gd name="connsiteY0" fmla="*/ 0 h 3776434"/>
              <a:gd name="connsiteX1" fmla="*/ 1218253 w 2064934"/>
              <a:gd name="connsiteY1" fmla="*/ 99972 h 3776434"/>
              <a:gd name="connsiteX2" fmla="*/ 2064934 w 2064934"/>
              <a:gd name="connsiteY2" fmla="*/ 1856121 h 3776434"/>
              <a:gd name="connsiteX3" fmla="*/ 1039141 w 2064934"/>
              <a:gd name="connsiteY3" fmla="*/ 3743284 h 3776434"/>
              <a:gd name="connsiteX4" fmla="*/ 983356 w 2064934"/>
              <a:gd name="connsiteY4" fmla="*/ 3776434 h 3776434"/>
              <a:gd name="connsiteX5" fmla="*/ 846681 w 2064934"/>
              <a:gd name="connsiteY5" fmla="*/ 3676462 h 3776434"/>
              <a:gd name="connsiteX6" fmla="*/ 0 w 2064934"/>
              <a:gd name="connsiteY6" fmla="*/ 1920313 h 3776434"/>
              <a:gd name="connsiteX7" fmla="*/ 1025794 w 2064934"/>
              <a:gd name="connsiteY7" fmla="*/ 33151 h 3776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34" h="3776434">
                <a:moveTo>
                  <a:pt x="1081579" y="0"/>
                </a:moveTo>
                <a:lnTo>
                  <a:pt x="1218253" y="99972"/>
                </a:lnTo>
                <a:cubicBezTo>
                  <a:pt x="1735343" y="517395"/>
                  <a:pt x="2064934" y="1149108"/>
                  <a:pt x="2064934" y="1856121"/>
                </a:cubicBezTo>
                <a:cubicBezTo>
                  <a:pt x="2064934" y="2641691"/>
                  <a:pt x="1658031" y="3334299"/>
                  <a:pt x="1039141" y="3743284"/>
                </a:cubicBezTo>
                <a:lnTo>
                  <a:pt x="983356" y="3776434"/>
                </a:lnTo>
                <a:lnTo>
                  <a:pt x="846681" y="3676462"/>
                </a:lnTo>
                <a:cubicBezTo>
                  <a:pt x="329592" y="3259040"/>
                  <a:pt x="0" y="2627326"/>
                  <a:pt x="0" y="1920313"/>
                </a:cubicBezTo>
                <a:cubicBezTo>
                  <a:pt x="0" y="1134743"/>
                  <a:pt x="406903" y="442136"/>
                  <a:pt x="1025794" y="33151"/>
                </a:cubicBez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A92DC5DA-B493-402A-A32F-62934DAED1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176" y="2752563"/>
            <a:ext cx="1919509" cy="1919509"/>
          </a:xfrm>
          <a:prstGeom prst="rect">
            <a:avLst/>
          </a:prstGeom>
        </p:spPr>
      </p:pic>
      <p:pic>
        <p:nvPicPr>
          <p:cNvPr id="8" name="Picture 7">
            <a:extLst>
              <a:ext uri="{FF2B5EF4-FFF2-40B4-BE49-F238E27FC236}">
                <a16:creationId xmlns:a16="http://schemas.microsoft.com/office/drawing/2014/main" id="{76D18C8C-5B83-4500-A1C6-0165BA6E0D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4084" y="2807447"/>
            <a:ext cx="1809740" cy="1809740"/>
          </a:xfrm>
          <a:prstGeom prst="rect">
            <a:avLst/>
          </a:prstGeom>
        </p:spPr>
      </p:pic>
      <p:sp>
        <p:nvSpPr>
          <p:cNvPr id="31" name="TextBox 30">
            <a:extLst>
              <a:ext uri="{FF2B5EF4-FFF2-40B4-BE49-F238E27FC236}">
                <a16:creationId xmlns:a16="http://schemas.microsoft.com/office/drawing/2014/main" id="{416E2FA4-B26F-4523-9866-D78364F8857A}"/>
              </a:ext>
            </a:extLst>
          </p:cNvPr>
          <p:cNvSpPr txBox="1"/>
          <p:nvPr/>
        </p:nvSpPr>
        <p:spPr>
          <a:xfrm>
            <a:off x="5334183" y="2516756"/>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Venture Capital</a:t>
            </a:r>
          </a:p>
        </p:txBody>
      </p:sp>
      <p:sp>
        <p:nvSpPr>
          <p:cNvPr id="32" name="TextBox 31">
            <a:extLst>
              <a:ext uri="{FF2B5EF4-FFF2-40B4-BE49-F238E27FC236}">
                <a16:creationId xmlns:a16="http://schemas.microsoft.com/office/drawing/2014/main" id="{6CB71D23-9A09-4D4F-92BA-111B45572DD0}"/>
              </a:ext>
            </a:extLst>
          </p:cNvPr>
          <p:cNvSpPr txBox="1"/>
          <p:nvPr/>
        </p:nvSpPr>
        <p:spPr>
          <a:xfrm>
            <a:off x="5634033" y="2829591"/>
            <a:ext cx="99716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Investors</a:t>
            </a:r>
          </a:p>
        </p:txBody>
      </p:sp>
      <p:sp>
        <p:nvSpPr>
          <p:cNvPr id="33" name="TextBox 32">
            <a:extLst>
              <a:ext uri="{FF2B5EF4-FFF2-40B4-BE49-F238E27FC236}">
                <a16:creationId xmlns:a16="http://schemas.microsoft.com/office/drawing/2014/main" id="{79D405E0-F25F-4D5C-9437-5C3AF9DF9562}"/>
              </a:ext>
            </a:extLst>
          </p:cNvPr>
          <p:cNvSpPr txBox="1"/>
          <p:nvPr/>
        </p:nvSpPr>
        <p:spPr>
          <a:xfrm>
            <a:off x="5314605" y="3426930"/>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Agarthea App</a:t>
            </a:r>
          </a:p>
        </p:txBody>
      </p:sp>
      <p:sp>
        <p:nvSpPr>
          <p:cNvPr id="34" name="TextBox 33">
            <a:extLst>
              <a:ext uri="{FF2B5EF4-FFF2-40B4-BE49-F238E27FC236}">
                <a16:creationId xmlns:a16="http://schemas.microsoft.com/office/drawing/2014/main" id="{64357539-C80A-43B5-A8F7-4C3AF9AEAA61}"/>
              </a:ext>
            </a:extLst>
          </p:cNvPr>
          <p:cNvSpPr txBox="1"/>
          <p:nvPr/>
        </p:nvSpPr>
        <p:spPr>
          <a:xfrm>
            <a:off x="5831862" y="3108256"/>
            <a:ext cx="750774"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Grants</a:t>
            </a:r>
          </a:p>
        </p:txBody>
      </p:sp>
      <p:sp>
        <p:nvSpPr>
          <p:cNvPr id="35" name="TextBox 34">
            <a:extLst>
              <a:ext uri="{FF2B5EF4-FFF2-40B4-BE49-F238E27FC236}">
                <a16:creationId xmlns:a16="http://schemas.microsoft.com/office/drawing/2014/main" id="{4EF66CE2-6996-4CD3-9976-73947E787284}"/>
              </a:ext>
            </a:extLst>
          </p:cNvPr>
          <p:cNvSpPr txBox="1"/>
          <p:nvPr/>
        </p:nvSpPr>
        <p:spPr>
          <a:xfrm>
            <a:off x="5628123" y="4129723"/>
            <a:ext cx="102493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Donations</a:t>
            </a:r>
          </a:p>
        </p:txBody>
      </p:sp>
      <p:sp>
        <p:nvSpPr>
          <p:cNvPr id="36" name="TextBox 35">
            <a:extLst>
              <a:ext uri="{FF2B5EF4-FFF2-40B4-BE49-F238E27FC236}">
                <a16:creationId xmlns:a16="http://schemas.microsoft.com/office/drawing/2014/main" id="{83C98449-EA0F-49F8-95F6-C769C0968F96}"/>
              </a:ext>
            </a:extLst>
          </p:cNvPr>
          <p:cNvSpPr txBox="1"/>
          <p:nvPr/>
        </p:nvSpPr>
        <p:spPr>
          <a:xfrm>
            <a:off x="5519273" y="5252449"/>
            <a:ext cx="965745"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E-Wallet</a:t>
            </a:r>
          </a:p>
        </p:txBody>
      </p:sp>
      <p:sp>
        <p:nvSpPr>
          <p:cNvPr id="37" name="TextBox 36">
            <a:extLst>
              <a:ext uri="{FF2B5EF4-FFF2-40B4-BE49-F238E27FC236}">
                <a16:creationId xmlns:a16="http://schemas.microsoft.com/office/drawing/2014/main" id="{DE095105-926F-4887-8360-182F8AE82CAA}"/>
              </a:ext>
            </a:extLst>
          </p:cNvPr>
          <p:cNvSpPr txBox="1"/>
          <p:nvPr/>
        </p:nvSpPr>
        <p:spPr>
          <a:xfrm>
            <a:off x="3072697" y="1690841"/>
            <a:ext cx="2729042"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Recruitment Consultancy</a:t>
            </a:r>
          </a:p>
        </p:txBody>
      </p:sp>
      <p:sp>
        <p:nvSpPr>
          <p:cNvPr id="38" name="TextBox 37">
            <a:extLst>
              <a:ext uri="{FF2B5EF4-FFF2-40B4-BE49-F238E27FC236}">
                <a16:creationId xmlns:a16="http://schemas.microsoft.com/office/drawing/2014/main" id="{6E570F49-AC58-45EB-A8C1-8398A82B9DC2}"/>
              </a:ext>
            </a:extLst>
          </p:cNvPr>
          <p:cNvSpPr txBox="1"/>
          <p:nvPr/>
        </p:nvSpPr>
        <p:spPr>
          <a:xfrm>
            <a:off x="3101464" y="5443288"/>
            <a:ext cx="204965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E-Learning &amp; E-Library</a:t>
            </a:r>
          </a:p>
        </p:txBody>
      </p:sp>
      <p:sp>
        <p:nvSpPr>
          <p:cNvPr id="39" name="TextBox 38">
            <a:extLst>
              <a:ext uri="{FF2B5EF4-FFF2-40B4-BE49-F238E27FC236}">
                <a16:creationId xmlns:a16="http://schemas.microsoft.com/office/drawing/2014/main" id="{888D3ADA-0CA8-44DE-A10C-4461F69196F1}"/>
              </a:ext>
            </a:extLst>
          </p:cNvPr>
          <p:cNvSpPr txBox="1"/>
          <p:nvPr/>
        </p:nvSpPr>
        <p:spPr>
          <a:xfrm>
            <a:off x="3600801" y="5779534"/>
            <a:ext cx="1884877"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E-Gaming &amp; E-Sports</a:t>
            </a:r>
          </a:p>
        </p:txBody>
      </p:sp>
      <p:sp>
        <p:nvSpPr>
          <p:cNvPr id="40" name="TextBox 39">
            <a:extLst>
              <a:ext uri="{FF2B5EF4-FFF2-40B4-BE49-F238E27FC236}">
                <a16:creationId xmlns:a16="http://schemas.microsoft.com/office/drawing/2014/main" id="{8A98CBE6-1502-448F-8FF3-4421F2D5921A}"/>
              </a:ext>
            </a:extLst>
          </p:cNvPr>
          <p:cNvSpPr txBox="1"/>
          <p:nvPr/>
        </p:nvSpPr>
        <p:spPr>
          <a:xfrm>
            <a:off x="2573373" y="2524418"/>
            <a:ext cx="115916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Businesses</a:t>
            </a:r>
          </a:p>
        </p:txBody>
      </p:sp>
      <p:sp>
        <p:nvSpPr>
          <p:cNvPr id="41" name="TextBox 40">
            <a:extLst>
              <a:ext uri="{FF2B5EF4-FFF2-40B4-BE49-F238E27FC236}">
                <a16:creationId xmlns:a16="http://schemas.microsoft.com/office/drawing/2014/main" id="{B0865CFB-615B-461B-AAD1-7F368B829084}"/>
              </a:ext>
            </a:extLst>
          </p:cNvPr>
          <p:cNvSpPr txBox="1"/>
          <p:nvPr/>
        </p:nvSpPr>
        <p:spPr>
          <a:xfrm>
            <a:off x="2335535" y="2859880"/>
            <a:ext cx="252105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Content Creators &amp; Talents</a:t>
            </a:r>
          </a:p>
        </p:txBody>
      </p:sp>
      <p:sp>
        <p:nvSpPr>
          <p:cNvPr id="42" name="TextBox 41">
            <a:extLst>
              <a:ext uri="{FF2B5EF4-FFF2-40B4-BE49-F238E27FC236}">
                <a16:creationId xmlns:a16="http://schemas.microsoft.com/office/drawing/2014/main" id="{61A541BF-4412-4ACE-9F37-5CDDEEB66937}"/>
              </a:ext>
            </a:extLst>
          </p:cNvPr>
          <p:cNvSpPr txBox="1"/>
          <p:nvPr/>
        </p:nvSpPr>
        <p:spPr>
          <a:xfrm>
            <a:off x="2199961" y="3194198"/>
            <a:ext cx="115916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Students</a:t>
            </a:r>
          </a:p>
        </p:txBody>
      </p:sp>
      <p:sp>
        <p:nvSpPr>
          <p:cNvPr id="43" name="TextBox 42">
            <a:extLst>
              <a:ext uri="{FF2B5EF4-FFF2-40B4-BE49-F238E27FC236}">
                <a16:creationId xmlns:a16="http://schemas.microsoft.com/office/drawing/2014/main" id="{659F27FD-F8F5-48D4-B9DF-1414FFE605E7}"/>
              </a:ext>
            </a:extLst>
          </p:cNvPr>
          <p:cNvSpPr txBox="1"/>
          <p:nvPr/>
        </p:nvSpPr>
        <p:spPr>
          <a:xfrm>
            <a:off x="2376741" y="3567030"/>
            <a:ext cx="115916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Universities</a:t>
            </a:r>
          </a:p>
        </p:txBody>
      </p:sp>
      <p:sp>
        <p:nvSpPr>
          <p:cNvPr id="44" name="TextBox 43">
            <a:extLst>
              <a:ext uri="{FF2B5EF4-FFF2-40B4-BE49-F238E27FC236}">
                <a16:creationId xmlns:a16="http://schemas.microsoft.com/office/drawing/2014/main" id="{574AC54C-C334-4ED3-A193-0058391AE4B4}"/>
              </a:ext>
            </a:extLst>
          </p:cNvPr>
          <p:cNvSpPr txBox="1"/>
          <p:nvPr/>
        </p:nvSpPr>
        <p:spPr>
          <a:xfrm>
            <a:off x="2476681" y="4330268"/>
            <a:ext cx="1319062"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Governments</a:t>
            </a:r>
          </a:p>
        </p:txBody>
      </p:sp>
      <p:sp>
        <p:nvSpPr>
          <p:cNvPr id="45" name="TextBox 44">
            <a:extLst>
              <a:ext uri="{FF2B5EF4-FFF2-40B4-BE49-F238E27FC236}">
                <a16:creationId xmlns:a16="http://schemas.microsoft.com/office/drawing/2014/main" id="{84FF9776-D5D1-4783-BF68-8B028164BB21}"/>
              </a:ext>
            </a:extLst>
          </p:cNvPr>
          <p:cNvSpPr txBox="1"/>
          <p:nvPr/>
        </p:nvSpPr>
        <p:spPr>
          <a:xfrm>
            <a:off x="2205582" y="3984452"/>
            <a:ext cx="1319062"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Healthcare</a:t>
            </a:r>
          </a:p>
        </p:txBody>
      </p:sp>
      <p:sp>
        <p:nvSpPr>
          <p:cNvPr id="46" name="TextBox 45">
            <a:extLst>
              <a:ext uri="{FF2B5EF4-FFF2-40B4-BE49-F238E27FC236}">
                <a16:creationId xmlns:a16="http://schemas.microsoft.com/office/drawing/2014/main" id="{5CC62008-8CCD-437E-A20A-16A232F1F481}"/>
              </a:ext>
            </a:extLst>
          </p:cNvPr>
          <p:cNvSpPr txBox="1"/>
          <p:nvPr/>
        </p:nvSpPr>
        <p:spPr>
          <a:xfrm>
            <a:off x="2645954" y="4656944"/>
            <a:ext cx="1575126"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Accommodation</a:t>
            </a:r>
          </a:p>
        </p:txBody>
      </p:sp>
      <p:sp>
        <p:nvSpPr>
          <p:cNvPr id="47" name="TextBox 46">
            <a:extLst>
              <a:ext uri="{FF2B5EF4-FFF2-40B4-BE49-F238E27FC236}">
                <a16:creationId xmlns:a16="http://schemas.microsoft.com/office/drawing/2014/main" id="{FDBCCE30-4360-4B42-BB48-00551AB7429D}"/>
              </a:ext>
            </a:extLst>
          </p:cNvPr>
          <p:cNvSpPr txBox="1"/>
          <p:nvPr/>
        </p:nvSpPr>
        <p:spPr>
          <a:xfrm>
            <a:off x="2641472" y="1977075"/>
            <a:ext cx="2656809"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Travel &amp; Transportation</a:t>
            </a:r>
          </a:p>
        </p:txBody>
      </p:sp>
      <p:sp>
        <p:nvSpPr>
          <p:cNvPr id="48" name="TextBox 47">
            <a:extLst>
              <a:ext uri="{FF2B5EF4-FFF2-40B4-BE49-F238E27FC236}">
                <a16:creationId xmlns:a16="http://schemas.microsoft.com/office/drawing/2014/main" id="{58CBDB05-E996-4109-B690-C2FFEE63954C}"/>
              </a:ext>
            </a:extLst>
          </p:cNvPr>
          <p:cNvSpPr txBox="1"/>
          <p:nvPr/>
        </p:nvSpPr>
        <p:spPr>
          <a:xfrm>
            <a:off x="2935863" y="2244287"/>
            <a:ext cx="607989"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Visa</a:t>
            </a:r>
          </a:p>
        </p:txBody>
      </p:sp>
      <p:sp>
        <p:nvSpPr>
          <p:cNvPr id="49" name="TextBox 48">
            <a:extLst>
              <a:ext uri="{FF2B5EF4-FFF2-40B4-BE49-F238E27FC236}">
                <a16:creationId xmlns:a16="http://schemas.microsoft.com/office/drawing/2014/main" id="{53D1F887-2118-4C46-9D0D-755F28819614}"/>
              </a:ext>
            </a:extLst>
          </p:cNvPr>
          <p:cNvSpPr txBox="1"/>
          <p:nvPr/>
        </p:nvSpPr>
        <p:spPr>
          <a:xfrm>
            <a:off x="7456886" y="1984937"/>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Crypto Investors</a:t>
            </a:r>
          </a:p>
        </p:txBody>
      </p:sp>
      <p:sp>
        <p:nvSpPr>
          <p:cNvPr id="50" name="TextBox 49">
            <a:extLst>
              <a:ext uri="{FF2B5EF4-FFF2-40B4-BE49-F238E27FC236}">
                <a16:creationId xmlns:a16="http://schemas.microsoft.com/office/drawing/2014/main" id="{8514F43B-41B6-444F-9CDF-A6D5883ED788}"/>
              </a:ext>
            </a:extLst>
          </p:cNvPr>
          <p:cNvSpPr txBox="1"/>
          <p:nvPr/>
        </p:nvSpPr>
        <p:spPr>
          <a:xfrm>
            <a:off x="7456886" y="5588695"/>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Crypto Traders</a:t>
            </a:r>
          </a:p>
        </p:txBody>
      </p:sp>
      <p:sp>
        <p:nvSpPr>
          <p:cNvPr id="51" name="TextBox 50">
            <a:extLst>
              <a:ext uri="{FF2B5EF4-FFF2-40B4-BE49-F238E27FC236}">
                <a16:creationId xmlns:a16="http://schemas.microsoft.com/office/drawing/2014/main" id="{C47866C5-D910-4246-9134-23FF8A47682B}"/>
              </a:ext>
            </a:extLst>
          </p:cNvPr>
          <p:cNvSpPr txBox="1"/>
          <p:nvPr/>
        </p:nvSpPr>
        <p:spPr>
          <a:xfrm>
            <a:off x="7747371" y="3441164"/>
            <a:ext cx="2151864"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Agartheum</a:t>
            </a:r>
          </a:p>
        </p:txBody>
      </p:sp>
      <p:sp>
        <p:nvSpPr>
          <p:cNvPr id="53" name="TextBox 52">
            <a:extLst>
              <a:ext uri="{FF2B5EF4-FFF2-40B4-BE49-F238E27FC236}">
                <a16:creationId xmlns:a16="http://schemas.microsoft.com/office/drawing/2014/main" id="{9F6A4F5B-0B7D-4AE3-9F80-F5DAA3195B08}"/>
              </a:ext>
            </a:extLst>
          </p:cNvPr>
          <p:cNvSpPr txBox="1"/>
          <p:nvPr/>
        </p:nvSpPr>
        <p:spPr>
          <a:xfrm>
            <a:off x="5488065" y="3789468"/>
            <a:ext cx="1324065"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Sponsorships</a:t>
            </a:r>
          </a:p>
        </p:txBody>
      </p:sp>
      <p:sp>
        <p:nvSpPr>
          <p:cNvPr id="54" name="TextBox 53">
            <a:extLst>
              <a:ext uri="{FF2B5EF4-FFF2-40B4-BE49-F238E27FC236}">
                <a16:creationId xmlns:a16="http://schemas.microsoft.com/office/drawing/2014/main" id="{CE479BE0-6385-44D1-848A-941325E695D4}"/>
              </a:ext>
            </a:extLst>
          </p:cNvPr>
          <p:cNvSpPr txBox="1"/>
          <p:nvPr/>
        </p:nvSpPr>
        <p:spPr>
          <a:xfrm>
            <a:off x="8594378" y="3735149"/>
            <a:ext cx="1299865" cy="336246"/>
          </a:xfrm>
          <a:prstGeom prst="rect">
            <a:avLst/>
          </a:prstGeom>
          <a:noFill/>
        </p:spPr>
        <p:txBody>
          <a:bodyPr wrap="square" rtlCol="0">
            <a:spAutoFit/>
          </a:bodyPr>
          <a:lstStyle/>
          <a:p>
            <a:pPr algn="r">
              <a:lnSpc>
                <a:spcPct val="150000"/>
              </a:lnSpc>
            </a:pPr>
            <a:r>
              <a:rPr lang="en-US" sz="1200" b="1" dirty="0" err="1">
                <a:latin typeface="Montserrat" panose="00000500000000000000" pitchFamily="50" charset="0"/>
              </a:rPr>
              <a:t>Tokenomics</a:t>
            </a:r>
            <a:endParaRPr lang="en-US" sz="1200" b="1" dirty="0">
              <a:latin typeface="Montserrat" panose="00000500000000000000" pitchFamily="50" charset="0"/>
            </a:endParaRPr>
          </a:p>
        </p:txBody>
      </p:sp>
      <p:sp>
        <p:nvSpPr>
          <p:cNvPr id="55" name="TextBox 54">
            <a:extLst>
              <a:ext uri="{FF2B5EF4-FFF2-40B4-BE49-F238E27FC236}">
                <a16:creationId xmlns:a16="http://schemas.microsoft.com/office/drawing/2014/main" id="{1FB0663A-0B0A-437E-B99D-F64083813A8E}"/>
              </a:ext>
            </a:extLst>
          </p:cNvPr>
          <p:cNvSpPr txBox="1"/>
          <p:nvPr/>
        </p:nvSpPr>
        <p:spPr>
          <a:xfrm>
            <a:off x="5227525" y="4532616"/>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Liquidity Pool</a:t>
            </a:r>
          </a:p>
        </p:txBody>
      </p:sp>
      <p:sp>
        <p:nvSpPr>
          <p:cNvPr id="58" name="TextBox 57">
            <a:extLst>
              <a:ext uri="{FF2B5EF4-FFF2-40B4-BE49-F238E27FC236}">
                <a16:creationId xmlns:a16="http://schemas.microsoft.com/office/drawing/2014/main" id="{F9C6243D-8A04-4179-A5FF-DA6C6751E291}"/>
              </a:ext>
            </a:extLst>
          </p:cNvPr>
          <p:cNvSpPr txBox="1"/>
          <p:nvPr/>
        </p:nvSpPr>
        <p:spPr>
          <a:xfrm>
            <a:off x="5606771" y="4874069"/>
            <a:ext cx="1021475"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Metaverse</a:t>
            </a:r>
          </a:p>
        </p:txBody>
      </p:sp>
      <p:sp>
        <p:nvSpPr>
          <p:cNvPr id="59" name="TextBox 58">
            <a:extLst>
              <a:ext uri="{FF2B5EF4-FFF2-40B4-BE49-F238E27FC236}">
                <a16:creationId xmlns:a16="http://schemas.microsoft.com/office/drawing/2014/main" id="{3A435DFB-85E4-446B-81DF-EC9F82EF5907}"/>
              </a:ext>
            </a:extLst>
          </p:cNvPr>
          <p:cNvSpPr txBox="1"/>
          <p:nvPr/>
        </p:nvSpPr>
        <p:spPr>
          <a:xfrm>
            <a:off x="5792005" y="2154843"/>
            <a:ext cx="607989"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DAO</a:t>
            </a:r>
          </a:p>
        </p:txBody>
      </p:sp>
      <p:sp>
        <p:nvSpPr>
          <p:cNvPr id="60" name="TextBox 59">
            <a:extLst>
              <a:ext uri="{FF2B5EF4-FFF2-40B4-BE49-F238E27FC236}">
                <a16:creationId xmlns:a16="http://schemas.microsoft.com/office/drawing/2014/main" id="{8C8B4A64-BFC0-48B5-97F4-72EFE7A8AAE8}"/>
              </a:ext>
            </a:extLst>
          </p:cNvPr>
          <p:cNvSpPr txBox="1"/>
          <p:nvPr/>
        </p:nvSpPr>
        <p:spPr>
          <a:xfrm>
            <a:off x="2504689" y="5027071"/>
            <a:ext cx="1328107"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Activities</a:t>
            </a:r>
          </a:p>
        </p:txBody>
      </p:sp>
      <p:sp>
        <p:nvSpPr>
          <p:cNvPr id="61" name="TextBox 60">
            <a:extLst>
              <a:ext uri="{FF2B5EF4-FFF2-40B4-BE49-F238E27FC236}">
                <a16:creationId xmlns:a16="http://schemas.microsoft.com/office/drawing/2014/main" id="{EA81DE18-2305-4E83-AE03-73A03F19D35D}"/>
              </a:ext>
            </a:extLst>
          </p:cNvPr>
          <p:cNvSpPr txBox="1"/>
          <p:nvPr/>
        </p:nvSpPr>
        <p:spPr>
          <a:xfrm>
            <a:off x="8446592" y="4886661"/>
            <a:ext cx="1107489"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Validators</a:t>
            </a:r>
          </a:p>
        </p:txBody>
      </p:sp>
      <p:sp>
        <p:nvSpPr>
          <p:cNvPr id="62" name="TextBox 61">
            <a:extLst>
              <a:ext uri="{FF2B5EF4-FFF2-40B4-BE49-F238E27FC236}">
                <a16:creationId xmlns:a16="http://schemas.microsoft.com/office/drawing/2014/main" id="{30151A07-F79C-485C-839D-3654C0E3BA95}"/>
              </a:ext>
            </a:extLst>
          </p:cNvPr>
          <p:cNvSpPr txBox="1"/>
          <p:nvPr/>
        </p:nvSpPr>
        <p:spPr>
          <a:xfrm>
            <a:off x="8383619" y="5150960"/>
            <a:ext cx="1107489"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Rewards</a:t>
            </a:r>
          </a:p>
        </p:txBody>
      </p:sp>
      <p:sp>
        <p:nvSpPr>
          <p:cNvPr id="63" name="TextBox 62">
            <a:extLst>
              <a:ext uri="{FF2B5EF4-FFF2-40B4-BE49-F238E27FC236}">
                <a16:creationId xmlns:a16="http://schemas.microsoft.com/office/drawing/2014/main" id="{A5A3B12C-B4CC-4A42-8B22-2A138470E6A6}"/>
              </a:ext>
            </a:extLst>
          </p:cNvPr>
          <p:cNvSpPr txBox="1"/>
          <p:nvPr/>
        </p:nvSpPr>
        <p:spPr>
          <a:xfrm>
            <a:off x="7930489" y="2431838"/>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Interoperability</a:t>
            </a:r>
          </a:p>
        </p:txBody>
      </p:sp>
      <p:sp>
        <p:nvSpPr>
          <p:cNvPr id="64" name="TextBox 63">
            <a:extLst>
              <a:ext uri="{FF2B5EF4-FFF2-40B4-BE49-F238E27FC236}">
                <a16:creationId xmlns:a16="http://schemas.microsoft.com/office/drawing/2014/main" id="{E1DF67B0-9948-417E-BB9B-F784F123F5CB}"/>
              </a:ext>
            </a:extLst>
          </p:cNvPr>
          <p:cNvSpPr txBox="1"/>
          <p:nvPr/>
        </p:nvSpPr>
        <p:spPr>
          <a:xfrm>
            <a:off x="8017036" y="2704627"/>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Sidechain(s)</a:t>
            </a:r>
          </a:p>
        </p:txBody>
      </p:sp>
      <p:sp>
        <p:nvSpPr>
          <p:cNvPr id="65" name="TextBox 64">
            <a:extLst>
              <a:ext uri="{FF2B5EF4-FFF2-40B4-BE49-F238E27FC236}">
                <a16:creationId xmlns:a16="http://schemas.microsoft.com/office/drawing/2014/main" id="{A444EB5A-4535-4901-8C81-49890473FE3F}"/>
              </a:ext>
            </a:extLst>
          </p:cNvPr>
          <p:cNvSpPr txBox="1"/>
          <p:nvPr/>
        </p:nvSpPr>
        <p:spPr>
          <a:xfrm>
            <a:off x="8138384" y="2978553"/>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Multichain(s)</a:t>
            </a:r>
          </a:p>
        </p:txBody>
      </p:sp>
      <p:sp>
        <p:nvSpPr>
          <p:cNvPr id="52" name="TextBox 51">
            <a:extLst>
              <a:ext uri="{FF2B5EF4-FFF2-40B4-BE49-F238E27FC236}">
                <a16:creationId xmlns:a16="http://schemas.microsoft.com/office/drawing/2014/main" id="{26A39C96-024B-4774-AD9F-C0E4DE866FFC}"/>
              </a:ext>
            </a:extLst>
          </p:cNvPr>
          <p:cNvSpPr txBox="1"/>
          <p:nvPr/>
        </p:nvSpPr>
        <p:spPr>
          <a:xfrm>
            <a:off x="8218942" y="4341932"/>
            <a:ext cx="1562788" cy="336246"/>
          </a:xfrm>
          <a:prstGeom prst="rect">
            <a:avLst/>
          </a:prstGeom>
          <a:noFill/>
        </p:spPr>
        <p:txBody>
          <a:bodyPr wrap="square" rtlCol="0">
            <a:spAutoFit/>
          </a:bodyPr>
          <a:lstStyle/>
          <a:p>
            <a:pPr algn="r">
              <a:lnSpc>
                <a:spcPct val="150000"/>
              </a:lnSpc>
            </a:pPr>
            <a:r>
              <a:rPr lang="en-US" sz="1200" b="1" dirty="0">
                <a:latin typeface="Montserrat" panose="00000500000000000000" pitchFamily="50" charset="0"/>
              </a:rPr>
              <a:t>Smart Contracts</a:t>
            </a:r>
          </a:p>
        </p:txBody>
      </p:sp>
    </p:spTree>
    <p:extLst>
      <p:ext uri="{BB962C8B-B14F-4D97-AF65-F5344CB8AC3E}">
        <p14:creationId xmlns:p14="http://schemas.microsoft.com/office/powerpoint/2010/main" val="29918320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990C54-CB7E-447C-9415-C5D06D135E2C}"/>
              </a:ext>
            </a:extLst>
          </p:cNvPr>
          <p:cNvSpPr txBox="1"/>
          <p:nvPr/>
        </p:nvSpPr>
        <p:spPr>
          <a:xfrm>
            <a:off x="4556761" y="5478241"/>
            <a:ext cx="2114681" cy="461665"/>
          </a:xfrm>
          <a:prstGeom prst="rect">
            <a:avLst/>
          </a:prstGeom>
          <a:noFill/>
        </p:spPr>
        <p:txBody>
          <a:bodyPr wrap="none" rtlCol="0">
            <a:spAutoFit/>
          </a:bodyPr>
          <a:lstStyle/>
          <a:p>
            <a:r>
              <a:rPr lang="en-US" sz="2400" dirty="0">
                <a:solidFill>
                  <a:schemeClr val="bg1"/>
                </a:solidFill>
                <a:latin typeface="Montserrat" panose="00000500000000000000" pitchFamily="50" charset="0"/>
              </a:rPr>
              <a:t>- Malcolm X-</a:t>
            </a: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extBox 1">
            <a:extLst>
              <a:ext uri="{FF2B5EF4-FFF2-40B4-BE49-F238E27FC236}">
                <a16:creationId xmlns:a16="http://schemas.microsoft.com/office/drawing/2014/main" id="{B4303D79-28D5-4752-956B-81773A87BE77}"/>
              </a:ext>
            </a:extLst>
          </p:cNvPr>
          <p:cNvSpPr txBox="1"/>
          <p:nvPr/>
        </p:nvSpPr>
        <p:spPr>
          <a:xfrm>
            <a:off x="737757" y="1051495"/>
            <a:ext cx="10716485" cy="4216539"/>
          </a:xfrm>
          <a:prstGeom prst="rect">
            <a:avLst/>
          </a:prstGeom>
          <a:noFill/>
        </p:spPr>
        <p:txBody>
          <a:bodyPr wrap="square" rtlCol="0">
            <a:spAutoFit/>
          </a:bodyPr>
          <a:lstStyle/>
          <a:p>
            <a:r>
              <a:rPr lang="en-US" sz="8000" b="1" dirty="0">
                <a:solidFill>
                  <a:schemeClr val="bg1"/>
                </a:solidFill>
                <a:latin typeface="Montserrat" panose="00000500000000000000" pitchFamily="50" charset="0"/>
              </a:rPr>
              <a:t>“</a:t>
            </a:r>
            <a:r>
              <a:rPr lang="en-US" sz="5400" b="1" dirty="0">
                <a:solidFill>
                  <a:srgbClr val="FFFF00"/>
                </a:solidFill>
                <a:latin typeface="Montserrat" panose="00000500000000000000" pitchFamily="50" charset="0"/>
              </a:rPr>
              <a:t>Education</a:t>
            </a:r>
            <a:r>
              <a:rPr lang="en-US" sz="5400" dirty="0">
                <a:solidFill>
                  <a:schemeClr val="bg1"/>
                </a:solidFill>
                <a:latin typeface="Montserrat" panose="00000500000000000000" pitchFamily="50" charset="0"/>
              </a:rPr>
              <a:t> is the passport to the </a:t>
            </a:r>
            <a:r>
              <a:rPr lang="en-US" sz="5400" b="1" dirty="0">
                <a:solidFill>
                  <a:srgbClr val="FFFF00"/>
                </a:solidFill>
                <a:latin typeface="Montserrat" panose="00000500000000000000" pitchFamily="50" charset="0"/>
              </a:rPr>
              <a:t>future</a:t>
            </a:r>
            <a:r>
              <a:rPr lang="en-US" sz="5400" dirty="0">
                <a:solidFill>
                  <a:schemeClr val="bg1"/>
                </a:solidFill>
                <a:latin typeface="Montserrat" panose="00000500000000000000" pitchFamily="50" charset="0"/>
              </a:rPr>
              <a:t>. For tomorrow belongs to those who prepare for it </a:t>
            </a:r>
            <a:r>
              <a:rPr lang="en-US" sz="5400" b="1" dirty="0">
                <a:solidFill>
                  <a:srgbClr val="FFFF00"/>
                </a:solidFill>
                <a:latin typeface="Montserrat" panose="00000500000000000000" pitchFamily="50" charset="0"/>
              </a:rPr>
              <a:t>today</a:t>
            </a:r>
            <a:r>
              <a:rPr lang="en-US" sz="8000" b="1" dirty="0">
                <a:solidFill>
                  <a:schemeClr val="bg1"/>
                </a:solidFill>
                <a:latin typeface="Montserrat" panose="00000500000000000000" pitchFamily="50" charset="0"/>
              </a:rPr>
              <a:t>”</a:t>
            </a:r>
            <a:endParaRPr lang="en-US" sz="5400" dirty="0">
              <a:solidFill>
                <a:srgbClr val="FFFF00"/>
              </a:solidFill>
              <a:latin typeface="Montserrat" panose="00000500000000000000" pitchFamily="50" charset="0"/>
            </a:endParaRPr>
          </a:p>
        </p:txBody>
      </p:sp>
    </p:spTree>
    <p:extLst>
      <p:ext uri="{BB962C8B-B14F-4D97-AF65-F5344CB8AC3E}">
        <p14:creationId xmlns:p14="http://schemas.microsoft.com/office/powerpoint/2010/main" val="9830834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526B908B-D32A-4343-9B01-39EC1753BBBE}"/>
              </a:ext>
            </a:extLst>
          </p:cNvPr>
          <p:cNvSpPr/>
          <p:nvPr/>
        </p:nvSpPr>
        <p:spPr>
          <a:xfrm flipH="1">
            <a:off x="0" y="0"/>
            <a:ext cx="12191999" cy="6858000"/>
          </a:xfrm>
          <a:prstGeom prst="rtTriangle">
            <a:avLst/>
          </a:prstGeom>
          <a:pattFill prst="pct90">
            <a:fgClr>
              <a:srgbClr val="0D814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12F6317A-E9DF-4732-A8F3-9487CDCA1A15}"/>
              </a:ext>
            </a:extLst>
          </p:cNvPr>
          <p:cNvSpPr/>
          <p:nvPr/>
        </p:nvSpPr>
        <p:spPr>
          <a:xfrm>
            <a:off x="2855983" y="589279"/>
            <a:ext cx="6517812" cy="6268721"/>
          </a:xfrm>
          <a:prstGeom prst="ellipse">
            <a:avLst/>
          </a:prstGeom>
          <a:blipFill dpi="0" rotWithShape="1">
            <a:blip r:embed="rId2">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a:extLst>
              <a:ext uri="{FF2B5EF4-FFF2-40B4-BE49-F238E27FC236}">
                <a16:creationId xmlns:a16="http://schemas.microsoft.com/office/drawing/2014/main" id="{ACB3564F-4C25-45D7-8435-A331E3070CDC}"/>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39" y="2606040"/>
            <a:ext cx="4556760" cy="4251960"/>
          </a:xfrm>
          <a:prstGeom prst="rect">
            <a:avLst/>
          </a:prstGeom>
        </p:spPr>
      </p:pic>
      <p:pic>
        <p:nvPicPr>
          <p:cNvPr id="97" name="Picture 96">
            <a:extLst>
              <a:ext uri="{FF2B5EF4-FFF2-40B4-BE49-F238E27FC236}">
                <a16:creationId xmlns:a16="http://schemas.microsoft.com/office/drawing/2014/main" id="{FA667A43-5EF8-43A4-8921-A81C5AE7F06F}"/>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351867" y="0"/>
            <a:ext cx="3629756" cy="1325563"/>
          </a:xfrm>
        </p:spPr>
        <p:txBody>
          <a:bodyPr>
            <a:normAutofit/>
          </a:bodyPr>
          <a:lstStyle/>
          <a:p>
            <a:r>
              <a:rPr lang="en-US" sz="5400" b="1" dirty="0">
                <a:solidFill>
                  <a:srgbClr val="006600"/>
                </a:solidFill>
                <a:latin typeface="Achilles Expanded" pitchFamily="2" charset="0"/>
              </a:rPr>
              <a:t>Problems</a:t>
            </a:r>
          </a:p>
        </p:txBody>
      </p:sp>
      <p:sp>
        <p:nvSpPr>
          <p:cNvPr id="121" name="TextBox 120">
            <a:extLst>
              <a:ext uri="{FF2B5EF4-FFF2-40B4-BE49-F238E27FC236}">
                <a16:creationId xmlns:a16="http://schemas.microsoft.com/office/drawing/2014/main" id="{222F7775-ACF7-4DD7-A3FF-ADB3B33E2E9D}"/>
              </a:ext>
            </a:extLst>
          </p:cNvPr>
          <p:cNvSpPr txBox="1"/>
          <p:nvPr/>
        </p:nvSpPr>
        <p:spPr>
          <a:xfrm>
            <a:off x="11504266" y="709270"/>
            <a:ext cx="388248" cy="523220"/>
          </a:xfrm>
          <a:prstGeom prst="rect">
            <a:avLst/>
          </a:prstGeom>
          <a:noFill/>
        </p:spPr>
        <p:txBody>
          <a:bodyPr wrap="none" rtlCol="0">
            <a:spAutoFit/>
          </a:bodyPr>
          <a:lstStyle/>
          <a:p>
            <a:r>
              <a:rPr lang="en-US" sz="2800" dirty="0">
                <a:solidFill>
                  <a:schemeClr val="bg1"/>
                </a:solidFill>
                <a:latin typeface="STCaiyun" panose="02010800040101010101" pitchFamily="2" charset="-122"/>
                <a:ea typeface="STCaiyun" panose="02010800040101010101" pitchFamily="2" charset="-122"/>
              </a:rPr>
              <a:t>5</a:t>
            </a:r>
          </a:p>
        </p:txBody>
      </p:sp>
      <p:sp>
        <p:nvSpPr>
          <p:cNvPr id="21" name="Title 1">
            <a:extLst>
              <a:ext uri="{FF2B5EF4-FFF2-40B4-BE49-F238E27FC236}">
                <a16:creationId xmlns:a16="http://schemas.microsoft.com/office/drawing/2014/main" id="{12E2B93D-1B73-4B72-926D-73406C76D524}"/>
              </a:ext>
            </a:extLst>
          </p:cNvPr>
          <p:cNvSpPr txBox="1">
            <a:spLocks/>
          </p:cNvSpPr>
          <p:nvPr/>
        </p:nvSpPr>
        <p:spPr>
          <a:xfrm>
            <a:off x="8581594" y="1760378"/>
            <a:ext cx="3629756" cy="1325563"/>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Achilles Expanded" pitchFamily="2" charset="0"/>
              </a:rPr>
              <a:t>Solutions</a:t>
            </a:r>
          </a:p>
        </p:txBody>
      </p:sp>
      <p:sp>
        <p:nvSpPr>
          <p:cNvPr id="8" name="Oval 7">
            <a:extLst>
              <a:ext uri="{FF2B5EF4-FFF2-40B4-BE49-F238E27FC236}">
                <a16:creationId xmlns:a16="http://schemas.microsoft.com/office/drawing/2014/main" id="{82829F42-C8B7-41AB-A1AB-3263859CBEF1}"/>
              </a:ext>
            </a:extLst>
          </p:cNvPr>
          <p:cNvSpPr/>
          <p:nvPr/>
        </p:nvSpPr>
        <p:spPr>
          <a:xfrm>
            <a:off x="347240" y="1423687"/>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408E8462-D49F-48E7-8E69-1981098B1776}"/>
              </a:ext>
            </a:extLst>
          </p:cNvPr>
          <p:cNvSpPr/>
          <p:nvPr/>
        </p:nvSpPr>
        <p:spPr>
          <a:xfrm>
            <a:off x="2131057" y="1423687"/>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5FE1125-CF22-4A68-A0B1-66C40D45C6DC}"/>
              </a:ext>
            </a:extLst>
          </p:cNvPr>
          <p:cNvSpPr/>
          <p:nvPr/>
        </p:nvSpPr>
        <p:spPr>
          <a:xfrm>
            <a:off x="3914874" y="1389383"/>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AAACF4D7-0654-4AFD-BCA1-A41847FA460D}"/>
              </a:ext>
            </a:extLst>
          </p:cNvPr>
          <p:cNvSpPr/>
          <p:nvPr/>
        </p:nvSpPr>
        <p:spPr>
          <a:xfrm>
            <a:off x="5698691" y="1389383"/>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F89E6C5-5BCD-4057-A74E-67958834EC6B}"/>
              </a:ext>
            </a:extLst>
          </p:cNvPr>
          <p:cNvSpPr/>
          <p:nvPr/>
        </p:nvSpPr>
        <p:spPr>
          <a:xfrm>
            <a:off x="348588" y="3044885"/>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594C48E-4481-403F-8864-3E204099D5E3}"/>
              </a:ext>
            </a:extLst>
          </p:cNvPr>
          <p:cNvSpPr/>
          <p:nvPr/>
        </p:nvSpPr>
        <p:spPr>
          <a:xfrm>
            <a:off x="2132405" y="3044885"/>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Document 29">
            <a:extLst>
              <a:ext uri="{FF2B5EF4-FFF2-40B4-BE49-F238E27FC236}">
                <a16:creationId xmlns:a16="http://schemas.microsoft.com/office/drawing/2014/main" id="{2929AB53-4FF0-4FB0-8EDD-38989836C748}"/>
              </a:ext>
            </a:extLst>
          </p:cNvPr>
          <p:cNvSpPr/>
          <p:nvPr/>
        </p:nvSpPr>
        <p:spPr>
          <a:xfrm>
            <a:off x="6062213" y="4403022"/>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Document 30">
            <a:extLst>
              <a:ext uri="{FF2B5EF4-FFF2-40B4-BE49-F238E27FC236}">
                <a16:creationId xmlns:a16="http://schemas.microsoft.com/office/drawing/2014/main" id="{D3F8AF79-71AE-4071-B706-65C7E85EF498}"/>
              </a:ext>
            </a:extLst>
          </p:cNvPr>
          <p:cNvSpPr/>
          <p:nvPr/>
        </p:nvSpPr>
        <p:spPr>
          <a:xfrm>
            <a:off x="7614538" y="4403022"/>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Document 31">
            <a:extLst>
              <a:ext uri="{FF2B5EF4-FFF2-40B4-BE49-F238E27FC236}">
                <a16:creationId xmlns:a16="http://schemas.microsoft.com/office/drawing/2014/main" id="{5DA15B4E-F563-4455-84E6-BB5D75E905FE}"/>
              </a:ext>
            </a:extLst>
          </p:cNvPr>
          <p:cNvSpPr/>
          <p:nvPr/>
        </p:nvSpPr>
        <p:spPr>
          <a:xfrm>
            <a:off x="9155290" y="4368718"/>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Document 32">
            <a:extLst>
              <a:ext uri="{FF2B5EF4-FFF2-40B4-BE49-F238E27FC236}">
                <a16:creationId xmlns:a16="http://schemas.microsoft.com/office/drawing/2014/main" id="{92693E3D-27C2-46D5-B2AF-3AC62BC64E63}"/>
              </a:ext>
            </a:extLst>
          </p:cNvPr>
          <p:cNvSpPr/>
          <p:nvPr/>
        </p:nvSpPr>
        <p:spPr>
          <a:xfrm>
            <a:off x="10696034" y="4368718"/>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Document 33">
            <a:extLst>
              <a:ext uri="{FF2B5EF4-FFF2-40B4-BE49-F238E27FC236}">
                <a16:creationId xmlns:a16="http://schemas.microsoft.com/office/drawing/2014/main" id="{A9E9C4A2-91C1-49DA-A349-0CB78229A9D1}"/>
              </a:ext>
            </a:extLst>
          </p:cNvPr>
          <p:cNvSpPr/>
          <p:nvPr/>
        </p:nvSpPr>
        <p:spPr>
          <a:xfrm>
            <a:off x="10696034" y="5696045"/>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Document 34">
            <a:extLst>
              <a:ext uri="{FF2B5EF4-FFF2-40B4-BE49-F238E27FC236}">
                <a16:creationId xmlns:a16="http://schemas.microsoft.com/office/drawing/2014/main" id="{5735D778-6EA1-4904-BFF9-3E565091E90D}"/>
              </a:ext>
            </a:extLst>
          </p:cNvPr>
          <p:cNvSpPr/>
          <p:nvPr/>
        </p:nvSpPr>
        <p:spPr>
          <a:xfrm>
            <a:off x="7209423" y="3041774"/>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Document 35">
            <a:extLst>
              <a:ext uri="{FF2B5EF4-FFF2-40B4-BE49-F238E27FC236}">
                <a16:creationId xmlns:a16="http://schemas.microsoft.com/office/drawing/2014/main" id="{410601DC-3AE0-4D84-8DE8-B5685D642F7C}"/>
              </a:ext>
            </a:extLst>
          </p:cNvPr>
          <p:cNvSpPr/>
          <p:nvPr/>
        </p:nvSpPr>
        <p:spPr>
          <a:xfrm>
            <a:off x="8761746" y="3007470"/>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Document 36">
            <a:extLst>
              <a:ext uri="{FF2B5EF4-FFF2-40B4-BE49-F238E27FC236}">
                <a16:creationId xmlns:a16="http://schemas.microsoft.com/office/drawing/2014/main" id="{0FFA7D45-747C-4683-9913-BE373FB33AFE}"/>
              </a:ext>
            </a:extLst>
          </p:cNvPr>
          <p:cNvSpPr/>
          <p:nvPr/>
        </p:nvSpPr>
        <p:spPr>
          <a:xfrm>
            <a:off x="10325638" y="3007470"/>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9306412-27D0-4E44-AA94-4ADAF42F10CF}"/>
              </a:ext>
            </a:extLst>
          </p:cNvPr>
          <p:cNvSpPr txBox="1"/>
          <p:nvPr/>
        </p:nvSpPr>
        <p:spPr>
          <a:xfrm>
            <a:off x="7190072" y="3649362"/>
            <a:ext cx="1363200"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Free education</a:t>
            </a:r>
          </a:p>
        </p:txBody>
      </p:sp>
      <p:sp>
        <p:nvSpPr>
          <p:cNvPr id="40" name="TextBox 39">
            <a:extLst>
              <a:ext uri="{FF2B5EF4-FFF2-40B4-BE49-F238E27FC236}">
                <a16:creationId xmlns:a16="http://schemas.microsoft.com/office/drawing/2014/main" id="{0D30C97C-82C6-4984-99E6-F1D76BF2F199}"/>
              </a:ext>
            </a:extLst>
          </p:cNvPr>
          <p:cNvSpPr txBox="1"/>
          <p:nvPr/>
        </p:nvSpPr>
        <p:spPr>
          <a:xfrm>
            <a:off x="8742395" y="3573161"/>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Worldwide access</a:t>
            </a:r>
          </a:p>
        </p:txBody>
      </p:sp>
      <p:sp>
        <p:nvSpPr>
          <p:cNvPr id="41" name="TextBox 40">
            <a:extLst>
              <a:ext uri="{FF2B5EF4-FFF2-40B4-BE49-F238E27FC236}">
                <a16:creationId xmlns:a16="http://schemas.microsoft.com/office/drawing/2014/main" id="{5CD9DDDA-ABDB-494A-A14C-E1F010357B18}"/>
              </a:ext>
            </a:extLst>
          </p:cNvPr>
          <p:cNvSpPr txBox="1"/>
          <p:nvPr/>
        </p:nvSpPr>
        <p:spPr>
          <a:xfrm>
            <a:off x="10334038" y="3572526"/>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Integrated services</a:t>
            </a:r>
          </a:p>
        </p:txBody>
      </p:sp>
      <p:sp>
        <p:nvSpPr>
          <p:cNvPr id="42" name="TextBox 41">
            <a:extLst>
              <a:ext uri="{FF2B5EF4-FFF2-40B4-BE49-F238E27FC236}">
                <a16:creationId xmlns:a16="http://schemas.microsoft.com/office/drawing/2014/main" id="{8F1BA7AC-15E2-4968-BCA8-C7CD287FD4A2}"/>
              </a:ext>
            </a:extLst>
          </p:cNvPr>
          <p:cNvSpPr txBox="1"/>
          <p:nvPr/>
        </p:nvSpPr>
        <p:spPr>
          <a:xfrm>
            <a:off x="6133511" y="4921947"/>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Scholarships &amp; Loan Pool</a:t>
            </a:r>
          </a:p>
        </p:txBody>
      </p:sp>
      <p:sp>
        <p:nvSpPr>
          <p:cNvPr id="43" name="TextBox 42">
            <a:extLst>
              <a:ext uri="{FF2B5EF4-FFF2-40B4-BE49-F238E27FC236}">
                <a16:creationId xmlns:a16="http://schemas.microsoft.com/office/drawing/2014/main" id="{2B75CCBC-2E00-43D7-948E-0A64385B461B}"/>
              </a:ext>
            </a:extLst>
          </p:cNvPr>
          <p:cNvSpPr txBox="1"/>
          <p:nvPr/>
        </p:nvSpPr>
        <p:spPr>
          <a:xfrm>
            <a:off x="7614538" y="5010165"/>
            <a:ext cx="1363200"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Data privacy</a:t>
            </a:r>
          </a:p>
        </p:txBody>
      </p:sp>
      <p:sp>
        <p:nvSpPr>
          <p:cNvPr id="44" name="TextBox 43">
            <a:extLst>
              <a:ext uri="{FF2B5EF4-FFF2-40B4-BE49-F238E27FC236}">
                <a16:creationId xmlns:a16="http://schemas.microsoft.com/office/drawing/2014/main" id="{3727AEC2-B90B-460E-A3A3-53E939756DB1}"/>
              </a:ext>
            </a:extLst>
          </p:cNvPr>
          <p:cNvSpPr txBox="1"/>
          <p:nvPr/>
        </p:nvSpPr>
        <p:spPr>
          <a:xfrm>
            <a:off x="9135939" y="5001093"/>
            <a:ext cx="1363200"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Earn money</a:t>
            </a:r>
          </a:p>
        </p:txBody>
      </p:sp>
      <p:sp>
        <p:nvSpPr>
          <p:cNvPr id="45" name="TextBox 44">
            <a:extLst>
              <a:ext uri="{FF2B5EF4-FFF2-40B4-BE49-F238E27FC236}">
                <a16:creationId xmlns:a16="http://schemas.microsoft.com/office/drawing/2014/main" id="{D2E0835C-097A-4F17-8209-8FF10B7483DA}"/>
              </a:ext>
            </a:extLst>
          </p:cNvPr>
          <p:cNvSpPr txBox="1"/>
          <p:nvPr/>
        </p:nvSpPr>
        <p:spPr>
          <a:xfrm>
            <a:off x="10696034" y="5001874"/>
            <a:ext cx="1363200"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Peer-to-peer</a:t>
            </a:r>
          </a:p>
        </p:txBody>
      </p:sp>
      <p:sp>
        <p:nvSpPr>
          <p:cNvPr id="46" name="Flowchart: Document 45">
            <a:extLst>
              <a:ext uri="{FF2B5EF4-FFF2-40B4-BE49-F238E27FC236}">
                <a16:creationId xmlns:a16="http://schemas.microsoft.com/office/drawing/2014/main" id="{FCE30F03-8519-4172-8278-CC849EE12AA0}"/>
              </a:ext>
            </a:extLst>
          </p:cNvPr>
          <p:cNvSpPr/>
          <p:nvPr/>
        </p:nvSpPr>
        <p:spPr>
          <a:xfrm>
            <a:off x="9155287" y="5696045"/>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Document 46">
            <a:extLst>
              <a:ext uri="{FF2B5EF4-FFF2-40B4-BE49-F238E27FC236}">
                <a16:creationId xmlns:a16="http://schemas.microsoft.com/office/drawing/2014/main" id="{ADE131B6-CFBB-4032-9FF3-0C462F2DFC15}"/>
              </a:ext>
            </a:extLst>
          </p:cNvPr>
          <p:cNvSpPr/>
          <p:nvPr/>
        </p:nvSpPr>
        <p:spPr>
          <a:xfrm>
            <a:off x="7603838" y="5696045"/>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lowchart: Document 47">
            <a:extLst>
              <a:ext uri="{FF2B5EF4-FFF2-40B4-BE49-F238E27FC236}">
                <a16:creationId xmlns:a16="http://schemas.microsoft.com/office/drawing/2014/main" id="{DFBF35E0-43FD-4761-B463-28300C8DA5A1}"/>
              </a:ext>
            </a:extLst>
          </p:cNvPr>
          <p:cNvSpPr/>
          <p:nvPr/>
        </p:nvSpPr>
        <p:spPr>
          <a:xfrm>
            <a:off x="6039939" y="5696045"/>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lowchart: Document 48">
            <a:extLst>
              <a:ext uri="{FF2B5EF4-FFF2-40B4-BE49-F238E27FC236}">
                <a16:creationId xmlns:a16="http://schemas.microsoft.com/office/drawing/2014/main" id="{76C8D279-F1CD-4043-A165-B459D9212B99}"/>
              </a:ext>
            </a:extLst>
          </p:cNvPr>
          <p:cNvSpPr/>
          <p:nvPr/>
        </p:nvSpPr>
        <p:spPr>
          <a:xfrm>
            <a:off x="4500407" y="5696045"/>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244400F4-F0DC-4824-8E68-B743C05CA377}"/>
              </a:ext>
            </a:extLst>
          </p:cNvPr>
          <p:cNvSpPr txBox="1"/>
          <p:nvPr/>
        </p:nvSpPr>
        <p:spPr>
          <a:xfrm>
            <a:off x="4461698" y="6291972"/>
            <a:ext cx="1363200"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Decentralized</a:t>
            </a:r>
          </a:p>
        </p:txBody>
      </p:sp>
      <p:pic>
        <p:nvPicPr>
          <p:cNvPr id="12" name="Graphic 11" descr="Books">
            <a:extLst>
              <a:ext uri="{FF2B5EF4-FFF2-40B4-BE49-F238E27FC236}">
                <a16:creationId xmlns:a16="http://schemas.microsoft.com/office/drawing/2014/main" id="{B52FFD44-3B0D-489B-BB18-3B4783987B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87599" y="3078609"/>
            <a:ext cx="604395" cy="604395"/>
          </a:xfrm>
          <a:prstGeom prst="rect">
            <a:avLst/>
          </a:prstGeom>
        </p:spPr>
      </p:pic>
      <p:pic>
        <p:nvPicPr>
          <p:cNvPr id="17" name="Graphic 16" descr="Earth globe Africa and Europe">
            <a:extLst>
              <a:ext uri="{FF2B5EF4-FFF2-40B4-BE49-F238E27FC236}">
                <a16:creationId xmlns:a16="http://schemas.microsoft.com/office/drawing/2014/main" id="{EAB39DBC-E3F7-4CB0-9BBD-38B5A393C59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86759" y="2995142"/>
            <a:ext cx="675202" cy="675202"/>
          </a:xfrm>
          <a:prstGeom prst="rect">
            <a:avLst/>
          </a:prstGeom>
        </p:spPr>
      </p:pic>
      <p:pic>
        <p:nvPicPr>
          <p:cNvPr id="20" name="Graphic 19" descr="Circles with lines">
            <a:extLst>
              <a:ext uri="{FF2B5EF4-FFF2-40B4-BE49-F238E27FC236}">
                <a16:creationId xmlns:a16="http://schemas.microsoft.com/office/drawing/2014/main" id="{F10C1878-B1D1-44FD-917F-1311DADCC22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39605" y="2956710"/>
            <a:ext cx="752065" cy="752065"/>
          </a:xfrm>
          <a:prstGeom prst="rect">
            <a:avLst/>
          </a:prstGeom>
        </p:spPr>
      </p:pic>
      <p:pic>
        <p:nvPicPr>
          <p:cNvPr id="52" name="Graphic 51" descr="Piggy Bank">
            <a:extLst>
              <a:ext uri="{FF2B5EF4-FFF2-40B4-BE49-F238E27FC236}">
                <a16:creationId xmlns:a16="http://schemas.microsoft.com/office/drawing/2014/main" id="{00136718-DBF5-4394-8B56-878833AC3B5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484741" y="4306790"/>
            <a:ext cx="738949" cy="738949"/>
          </a:xfrm>
          <a:prstGeom prst="rect">
            <a:avLst/>
          </a:prstGeom>
        </p:spPr>
      </p:pic>
      <p:pic>
        <p:nvPicPr>
          <p:cNvPr id="54" name="Graphic 53" descr="Heart lock">
            <a:extLst>
              <a:ext uri="{FF2B5EF4-FFF2-40B4-BE49-F238E27FC236}">
                <a16:creationId xmlns:a16="http://schemas.microsoft.com/office/drawing/2014/main" id="{601298F2-EAC6-4AA4-BC11-2CE232E32BF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93818" y="4386377"/>
            <a:ext cx="711222" cy="711222"/>
          </a:xfrm>
          <a:prstGeom prst="rect">
            <a:avLst/>
          </a:prstGeom>
        </p:spPr>
      </p:pic>
      <p:pic>
        <p:nvPicPr>
          <p:cNvPr id="56" name="Graphic 55" descr="Coins">
            <a:extLst>
              <a:ext uri="{FF2B5EF4-FFF2-40B4-BE49-F238E27FC236}">
                <a16:creationId xmlns:a16="http://schemas.microsoft.com/office/drawing/2014/main" id="{1908AAB5-36DD-43A2-882D-4F89E54BF6E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7333" y="4354848"/>
            <a:ext cx="754343" cy="754343"/>
          </a:xfrm>
          <a:prstGeom prst="rect">
            <a:avLst/>
          </a:prstGeom>
        </p:spPr>
      </p:pic>
      <p:pic>
        <p:nvPicPr>
          <p:cNvPr id="58" name="Graphic 57" descr="Group success">
            <a:extLst>
              <a:ext uri="{FF2B5EF4-FFF2-40B4-BE49-F238E27FC236}">
                <a16:creationId xmlns:a16="http://schemas.microsoft.com/office/drawing/2014/main" id="{187810E3-76D3-4994-8C8D-BB28C02D3CF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947001" y="4314913"/>
            <a:ext cx="854495" cy="854495"/>
          </a:xfrm>
          <a:prstGeom prst="rect">
            <a:avLst/>
          </a:prstGeom>
        </p:spPr>
      </p:pic>
      <p:sp>
        <p:nvSpPr>
          <p:cNvPr id="68" name="TextBox 67">
            <a:extLst>
              <a:ext uri="{FF2B5EF4-FFF2-40B4-BE49-F238E27FC236}">
                <a16:creationId xmlns:a16="http://schemas.microsoft.com/office/drawing/2014/main" id="{A1A2389C-CB92-4D3A-BE28-A36DE8F87B06}"/>
              </a:ext>
            </a:extLst>
          </p:cNvPr>
          <p:cNvSpPr txBox="1"/>
          <p:nvPr/>
        </p:nvSpPr>
        <p:spPr>
          <a:xfrm>
            <a:off x="6027573" y="6215470"/>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Transparent process</a:t>
            </a:r>
          </a:p>
        </p:txBody>
      </p:sp>
      <p:sp>
        <p:nvSpPr>
          <p:cNvPr id="69" name="TextBox 68">
            <a:extLst>
              <a:ext uri="{FF2B5EF4-FFF2-40B4-BE49-F238E27FC236}">
                <a16:creationId xmlns:a16="http://schemas.microsoft.com/office/drawing/2014/main" id="{C52D8027-A1A1-4ACC-9D76-11C856A008C7}"/>
              </a:ext>
            </a:extLst>
          </p:cNvPr>
          <p:cNvSpPr txBox="1"/>
          <p:nvPr/>
        </p:nvSpPr>
        <p:spPr>
          <a:xfrm>
            <a:off x="7621932" y="6430471"/>
            <a:ext cx="605557" cy="276999"/>
          </a:xfrm>
          <a:prstGeom prst="rect">
            <a:avLst/>
          </a:prstGeom>
          <a:noFill/>
        </p:spPr>
        <p:txBody>
          <a:bodyPr wrap="square" rtlCol="0">
            <a:spAutoFit/>
          </a:bodyPr>
          <a:lstStyle/>
          <a:p>
            <a:r>
              <a:rPr lang="en-US" sz="1200" dirty="0">
                <a:solidFill>
                  <a:srgbClr val="006600"/>
                </a:solidFill>
                <a:latin typeface="Montserrat" panose="00000500000000000000" pitchFamily="50" charset="0"/>
              </a:rPr>
              <a:t>DAO</a:t>
            </a:r>
          </a:p>
        </p:txBody>
      </p:sp>
      <p:sp>
        <p:nvSpPr>
          <p:cNvPr id="70" name="TextBox 69">
            <a:extLst>
              <a:ext uri="{FF2B5EF4-FFF2-40B4-BE49-F238E27FC236}">
                <a16:creationId xmlns:a16="http://schemas.microsoft.com/office/drawing/2014/main" id="{F6972D54-6D31-40B2-AA0A-9E4612F3251B}"/>
              </a:ext>
            </a:extLst>
          </p:cNvPr>
          <p:cNvSpPr txBox="1"/>
          <p:nvPr/>
        </p:nvSpPr>
        <p:spPr>
          <a:xfrm>
            <a:off x="9155287" y="6171492"/>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Web3 wallet integration</a:t>
            </a:r>
          </a:p>
        </p:txBody>
      </p:sp>
      <p:sp>
        <p:nvSpPr>
          <p:cNvPr id="71" name="TextBox 70">
            <a:extLst>
              <a:ext uri="{FF2B5EF4-FFF2-40B4-BE49-F238E27FC236}">
                <a16:creationId xmlns:a16="http://schemas.microsoft.com/office/drawing/2014/main" id="{229C1858-39F1-469D-81A0-05327BC06B39}"/>
              </a:ext>
            </a:extLst>
          </p:cNvPr>
          <p:cNvSpPr txBox="1"/>
          <p:nvPr/>
        </p:nvSpPr>
        <p:spPr>
          <a:xfrm>
            <a:off x="10714110" y="6107305"/>
            <a:ext cx="1363200" cy="646331"/>
          </a:xfrm>
          <a:prstGeom prst="rect">
            <a:avLst/>
          </a:prstGeom>
          <a:noFill/>
        </p:spPr>
        <p:txBody>
          <a:bodyPr wrap="square" rtlCol="0">
            <a:spAutoFit/>
          </a:bodyPr>
          <a:lstStyle/>
          <a:p>
            <a:r>
              <a:rPr lang="en-US" sz="1200" dirty="0">
                <a:solidFill>
                  <a:srgbClr val="006600"/>
                </a:solidFill>
                <a:latin typeface="Montserrat" panose="00000500000000000000" pitchFamily="50" charset="0"/>
              </a:rPr>
              <a:t>24/7 Consultation &amp; Support</a:t>
            </a:r>
          </a:p>
        </p:txBody>
      </p:sp>
      <p:pic>
        <p:nvPicPr>
          <p:cNvPr id="60" name="Graphic 59" descr="Connections">
            <a:extLst>
              <a:ext uri="{FF2B5EF4-FFF2-40B4-BE49-F238E27FC236}">
                <a16:creationId xmlns:a16="http://schemas.microsoft.com/office/drawing/2014/main" id="{A482BA0E-A9F6-47DA-BA6D-EAC76A89E9A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4796049" y="5696045"/>
            <a:ext cx="687402" cy="687402"/>
          </a:xfrm>
          <a:prstGeom prst="rect">
            <a:avLst/>
          </a:prstGeom>
        </p:spPr>
      </p:pic>
      <p:pic>
        <p:nvPicPr>
          <p:cNvPr id="62" name="Graphic 61" descr="Magnifying glass">
            <a:extLst>
              <a:ext uri="{FF2B5EF4-FFF2-40B4-BE49-F238E27FC236}">
                <a16:creationId xmlns:a16="http://schemas.microsoft.com/office/drawing/2014/main" id="{B31DB43E-89AF-42A7-B17D-1F774B98AC58}"/>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29112" y="5696045"/>
            <a:ext cx="624973" cy="624973"/>
          </a:xfrm>
          <a:prstGeom prst="rect">
            <a:avLst/>
          </a:prstGeom>
        </p:spPr>
      </p:pic>
      <p:pic>
        <p:nvPicPr>
          <p:cNvPr id="64" name="Graphic 63" descr="Customer review">
            <a:extLst>
              <a:ext uri="{FF2B5EF4-FFF2-40B4-BE49-F238E27FC236}">
                <a16:creationId xmlns:a16="http://schemas.microsoft.com/office/drawing/2014/main" id="{8E692FF3-B26E-4328-B4E3-9E7B133C5B2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947054" y="5778965"/>
            <a:ext cx="661138" cy="661138"/>
          </a:xfrm>
          <a:prstGeom prst="rect">
            <a:avLst/>
          </a:prstGeom>
        </p:spPr>
      </p:pic>
      <p:pic>
        <p:nvPicPr>
          <p:cNvPr id="66" name="Graphic 65" descr="Wallet">
            <a:extLst>
              <a:ext uri="{FF2B5EF4-FFF2-40B4-BE49-F238E27FC236}">
                <a16:creationId xmlns:a16="http://schemas.microsoft.com/office/drawing/2014/main" id="{C449B682-13C6-47A1-ACDA-4A005AEC5CEB}"/>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9505049" y="5656073"/>
            <a:ext cx="624973" cy="624973"/>
          </a:xfrm>
          <a:prstGeom prst="rect">
            <a:avLst/>
          </a:prstGeom>
        </p:spPr>
      </p:pic>
      <p:pic>
        <p:nvPicPr>
          <p:cNvPr id="72" name="Graphic 71" descr="Call center">
            <a:extLst>
              <a:ext uri="{FF2B5EF4-FFF2-40B4-BE49-F238E27FC236}">
                <a16:creationId xmlns:a16="http://schemas.microsoft.com/office/drawing/2014/main" id="{B99F0451-E18C-4DAF-AA95-C03102B05FC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226524" y="5704873"/>
            <a:ext cx="606131" cy="606131"/>
          </a:xfrm>
          <a:prstGeom prst="rect">
            <a:avLst/>
          </a:prstGeom>
        </p:spPr>
      </p:pic>
      <p:sp>
        <p:nvSpPr>
          <p:cNvPr id="82" name="Flowchart: Document 81">
            <a:extLst>
              <a:ext uri="{FF2B5EF4-FFF2-40B4-BE49-F238E27FC236}">
                <a16:creationId xmlns:a16="http://schemas.microsoft.com/office/drawing/2014/main" id="{222FCA30-DABA-4EFE-B915-D25574C4EB01}"/>
              </a:ext>
            </a:extLst>
          </p:cNvPr>
          <p:cNvSpPr/>
          <p:nvPr/>
        </p:nvSpPr>
        <p:spPr>
          <a:xfrm>
            <a:off x="4521457" y="4411850"/>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E492F3F-5722-469F-8ECC-28FBCAE6D8E0}"/>
              </a:ext>
            </a:extLst>
          </p:cNvPr>
          <p:cNvSpPr txBox="1"/>
          <p:nvPr/>
        </p:nvSpPr>
        <p:spPr>
          <a:xfrm>
            <a:off x="4482748" y="5007777"/>
            <a:ext cx="1363200"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AI &amp; Machine learning</a:t>
            </a:r>
          </a:p>
        </p:txBody>
      </p:sp>
      <p:pic>
        <p:nvPicPr>
          <p:cNvPr id="74" name="Graphic 73" descr="Robot">
            <a:extLst>
              <a:ext uri="{FF2B5EF4-FFF2-40B4-BE49-F238E27FC236}">
                <a16:creationId xmlns:a16="http://schemas.microsoft.com/office/drawing/2014/main" id="{7C915A5E-151F-4FC0-96E4-0CDC67054B1B}"/>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4805315" y="4403022"/>
            <a:ext cx="687402" cy="687402"/>
          </a:xfrm>
          <a:prstGeom prst="rect">
            <a:avLst/>
          </a:prstGeom>
        </p:spPr>
      </p:pic>
      <p:sp>
        <p:nvSpPr>
          <p:cNvPr id="87" name="Flowchart: Document 86">
            <a:extLst>
              <a:ext uri="{FF2B5EF4-FFF2-40B4-BE49-F238E27FC236}">
                <a16:creationId xmlns:a16="http://schemas.microsoft.com/office/drawing/2014/main" id="{D6000745-B48F-4C3F-8450-405106788346}"/>
              </a:ext>
            </a:extLst>
          </p:cNvPr>
          <p:cNvSpPr/>
          <p:nvPr/>
        </p:nvSpPr>
        <p:spPr>
          <a:xfrm>
            <a:off x="2951351" y="5707059"/>
            <a:ext cx="1371600" cy="1080525"/>
          </a:xfrm>
          <a:prstGeom prst="flowChartDocumen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6BC4C6B8-7512-4A66-A002-B3C6D96CC43C}"/>
              </a:ext>
            </a:extLst>
          </p:cNvPr>
          <p:cNvSpPr txBox="1"/>
          <p:nvPr/>
        </p:nvSpPr>
        <p:spPr>
          <a:xfrm>
            <a:off x="2866341" y="6256686"/>
            <a:ext cx="1608815" cy="461665"/>
          </a:xfrm>
          <a:prstGeom prst="rect">
            <a:avLst/>
          </a:prstGeom>
          <a:noFill/>
        </p:spPr>
        <p:txBody>
          <a:bodyPr wrap="square" rtlCol="0">
            <a:spAutoFit/>
          </a:bodyPr>
          <a:lstStyle/>
          <a:p>
            <a:r>
              <a:rPr lang="en-US" sz="1200" dirty="0">
                <a:solidFill>
                  <a:srgbClr val="006600"/>
                </a:solidFill>
                <a:latin typeface="Montserrat" panose="00000500000000000000" pitchFamily="50" charset="0"/>
              </a:rPr>
              <a:t>Progress tracking system</a:t>
            </a:r>
          </a:p>
        </p:txBody>
      </p:sp>
      <p:pic>
        <p:nvPicPr>
          <p:cNvPr id="76" name="Graphic 75" descr="Hourglass">
            <a:extLst>
              <a:ext uri="{FF2B5EF4-FFF2-40B4-BE49-F238E27FC236}">
                <a16:creationId xmlns:a16="http://schemas.microsoft.com/office/drawing/2014/main" id="{66C97178-D3D0-4271-974A-01EC473B031F}"/>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346456" y="5731739"/>
            <a:ext cx="579265" cy="579265"/>
          </a:xfrm>
          <a:prstGeom prst="rect">
            <a:avLst/>
          </a:prstGeom>
        </p:spPr>
      </p:pic>
      <p:pic>
        <p:nvPicPr>
          <p:cNvPr id="4" name="Graphic 3" descr="Puzzle">
            <a:extLst>
              <a:ext uri="{FF2B5EF4-FFF2-40B4-BE49-F238E27FC236}">
                <a16:creationId xmlns:a16="http://schemas.microsoft.com/office/drawing/2014/main" id="{8373C348-7F01-4BE3-B44A-2ED82CBCB6F4}"/>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55968" y="1493891"/>
            <a:ext cx="743555" cy="743555"/>
          </a:xfrm>
          <a:prstGeom prst="rect">
            <a:avLst/>
          </a:prstGeom>
        </p:spPr>
      </p:pic>
      <p:sp>
        <p:nvSpPr>
          <p:cNvPr id="61" name="TextBox 60">
            <a:extLst>
              <a:ext uri="{FF2B5EF4-FFF2-40B4-BE49-F238E27FC236}">
                <a16:creationId xmlns:a16="http://schemas.microsoft.com/office/drawing/2014/main" id="{BB5A12B5-2366-4D22-9A3F-3CC654FAFFCC}"/>
              </a:ext>
            </a:extLst>
          </p:cNvPr>
          <p:cNvSpPr txBox="1"/>
          <p:nvPr/>
        </p:nvSpPr>
        <p:spPr>
          <a:xfrm>
            <a:off x="519936" y="2256779"/>
            <a:ext cx="1137944" cy="430887"/>
          </a:xfrm>
          <a:prstGeom prst="rect">
            <a:avLst/>
          </a:prstGeom>
          <a:noFill/>
        </p:spPr>
        <p:txBody>
          <a:bodyPr wrap="square" rtlCol="0">
            <a:spAutoFit/>
          </a:bodyPr>
          <a:lstStyle/>
          <a:p>
            <a:r>
              <a:rPr lang="en-US" sz="1100" dirty="0">
                <a:solidFill>
                  <a:schemeClr val="bg1"/>
                </a:solidFill>
                <a:latin typeface="Montserrat" panose="00000500000000000000" pitchFamily="50" charset="0"/>
              </a:rPr>
              <a:t>Silo Products &amp; Services</a:t>
            </a:r>
          </a:p>
        </p:txBody>
      </p:sp>
      <p:pic>
        <p:nvPicPr>
          <p:cNvPr id="11" name="Graphic 10" descr="Pin">
            <a:extLst>
              <a:ext uri="{FF2B5EF4-FFF2-40B4-BE49-F238E27FC236}">
                <a16:creationId xmlns:a16="http://schemas.microsoft.com/office/drawing/2014/main" id="{FC57E1D9-E087-4738-9B27-6CD44D0615DB}"/>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tretch>
            <a:fillRect/>
          </a:stretch>
        </p:blipFill>
        <p:spPr>
          <a:xfrm>
            <a:off x="2447977" y="1436540"/>
            <a:ext cx="707346" cy="707346"/>
          </a:xfrm>
          <a:prstGeom prst="rect">
            <a:avLst/>
          </a:prstGeom>
        </p:spPr>
      </p:pic>
      <p:sp>
        <p:nvSpPr>
          <p:cNvPr id="63" name="TextBox 62">
            <a:extLst>
              <a:ext uri="{FF2B5EF4-FFF2-40B4-BE49-F238E27FC236}">
                <a16:creationId xmlns:a16="http://schemas.microsoft.com/office/drawing/2014/main" id="{DCF57F42-72A2-48A4-8675-F60F78604B8E}"/>
              </a:ext>
            </a:extLst>
          </p:cNvPr>
          <p:cNvSpPr txBox="1"/>
          <p:nvPr/>
        </p:nvSpPr>
        <p:spPr>
          <a:xfrm>
            <a:off x="2358413" y="2128416"/>
            <a:ext cx="1137944" cy="600164"/>
          </a:xfrm>
          <a:prstGeom prst="rect">
            <a:avLst/>
          </a:prstGeom>
          <a:noFill/>
        </p:spPr>
        <p:txBody>
          <a:bodyPr wrap="square" rtlCol="0">
            <a:spAutoFit/>
          </a:bodyPr>
          <a:lstStyle/>
          <a:p>
            <a:r>
              <a:rPr lang="en-US" sz="1100" dirty="0">
                <a:solidFill>
                  <a:schemeClr val="bg1"/>
                </a:solidFill>
                <a:latin typeface="Montserrat" panose="00000500000000000000" pitchFamily="50" charset="0"/>
              </a:rPr>
              <a:t>Limited Locations &amp; Programs</a:t>
            </a:r>
          </a:p>
        </p:txBody>
      </p:sp>
      <p:pic>
        <p:nvPicPr>
          <p:cNvPr id="14" name="Graphic 13" descr="Share">
            <a:extLst>
              <a:ext uri="{FF2B5EF4-FFF2-40B4-BE49-F238E27FC236}">
                <a16:creationId xmlns:a16="http://schemas.microsoft.com/office/drawing/2014/main" id="{5B88C05D-172D-42C9-994B-8F463C934937}"/>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4340903" y="1470258"/>
            <a:ext cx="673628" cy="673628"/>
          </a:xfrm>
          <a:prstGeom prst="rect">
            <a:avLst/>
          </a:prstGeom>
        </p:spPr>
      </p:pic>
      <p:sp>
        <p:nvSpPr>
          <p:cNvPr id="67" name="TextBox 66">
            <a:extLst>
              <a:ext uri="{FF2B5EF4-FFF2-40B4-BE49-F238E27FC236}">
                <a16:creationId xmlns:a16="http://schemas.microsoft.com/office/drawing/2014/main" id="{3D559EC4-4003-438B-97C3-6EA36873CB5B}"/>
              </a:ext>
            </a:extLst>
          </p:cNvPr>
          <p:cNvSpPr txBox="1"/>
          <p:nvPr/>
        </p:nvSpPr>
        <p:spPr>
          <a:xfrm>
            <a:off x="4055480" y="2143886"/>
            <a:ext cx="1137944" cy="430887"/>
          </a:xfrm>
          <a:prstGeom prst="rect">
            <a:avLst/>
          </a:prstGeom>
          <a:noFill/>
        </p:spPr>
        <p:txBody>
          <a:bodyPr wrap="square" rtlCol="0">
            <a:spAutoFit/>
          </a:bodyPr>
          <a:lstStyle/>
          <a:p>
            <a:r>
              <a:rPr lang="en-US" sz="1100" dirty="0">
                <a:solidFill>
                  <a:schemeClr val="bg1"/>
                </a:solidFill>
                <a:latin typeface="Montserrat" panose="00000500000000000000" pitchFamily="50" charset="0"/>
              </a:rPr>
              <a:t>3</a:t>
            </a:r>
            <a:r>
              <a:rPr lang="en-US" sz="1100" baseline="30000" dirty="0">
                <a:solidFill>
                  <a:schemeClr val="bg1"/>
                </a:solidFill>
                <a:latin typeface="Montserrat" panose="00000500000000000000" pitchFamily="50" charset="0"/>
              </a:rPr>
              <a:t>rd</a:t>
            </a:r>
            <a:r>
              <a:rPr lang="en-US" sz="1100" dirty="0">
                <a:solidFill>
                  <a:schemeClr val="bg1"/>
                </a:solidFill>
                <a:latin typeface="Montserrat" panose="00000500000000000000" pitchFamily="50" charset="0"/>
              </a:rPr>
              <a:t> Party Data Sharing</a:t>
            </a:r>
          </a:p>
        </p:txBody>
      </p:sp>
      <p:pic>
        <p:nvPicPr>
          <p:cNvPr id="16" name="Graphic 15" descr="Hourglass">
            <a:extLst>
              <a:ext uri="{FF2B5EF4-FFF2-40B4-BE49-F238E27FC236}">
                <a16:creationId xmlns:a16="http://schemas.microsoft.com/office/drawing/2014/main" id="{01A3F70C-5AF3-47A8-92DA-949A96A59E2F}"/>
              </a:ext>
            </a:extLst>
          </p:cNvPr>
          <p:cNvPicPr>
            <a:picLocks noChangeAspect="1"/>
          </p:cNvPicPr>
          <p:nvPr/>
        </p:nvPicPr>
        <p:blipFill>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tretch>
            <a:fillRect/>
          </a:stretch>
        </p:blipFill>
        <p:spPr>
          <a:xfrm>
            <a:off x="6045191" y="1460835"/>
            <a:ext cx="626560" cy="626560"/>
          </a:xfrm>
          <a:prstGeom prst="rect">
            <a:avLst/>
          </a:prstGeom>
        </p:spPr>
      </p:pic>
      <p:sp>
        <p:nvSpPr>
          <p:cNvPr id="73" name="TextBox 72">
            <a:extLst>
              <a:ext uri="{FF2B5EF4-FFF2-40B4-BE49-F238E27FC236}">
                <a16:creationId xmlns:a16="http://schemas.microsoft.com/office/drawing/2014/main" id="{F7BB03AE-9FF9-48B5-8E3E-A8CA9AB63BA3}"/>
              </a:ext>
            </a:extLst>
          </p:cNvPr>
          <p:cNvSpPr txBox="1"/>
          <p:nvPr/>
        </p:nvSpPr>
        <p:spPr>
          <a:xfrm>
            <a:off x="5882151" y="2123877"/>
            <a:ext cx="1137944" cy="430887"/>
          </a:xfrm>
          <a:prstGeom prst="rect">
            <a:avLst/>
          </a:prstGeom>
          <a:noFill/>
        </p:spPr>
        <p:txBody>
          <a:bodyPr wrap="square" rtlCol="0">
            <a:spAutoFit/>
          </a:bodyPr>
          <a:lstStyle/>
          <a:p>
            <a:r>
              <a:rPr lang="en-US" sz="1100" dirty="0">
                <a:solidFill>
                  <a:schemeClr val="bg1"/>
                </a:solidFill>
                <a:latin typeface="Montserrat" panose="00000500000000000000" pitchFamily="50" charset="0"/>
              </a:rPr>
              <a:t>No Tracking System</a:t>
            </a:r>
          </a:p>
        </p:txBody>
      </p:sp>
      <p:pic>
        <p:nvPicPr>
          <p:cNvPr id="19" name="Graphic 18" descr="Bank">
            <a:extLst>
              <a:ext uri="{FF2B5EF4-FFF2-40B4-BE49-F238E27FC236}">
                <a16:creationId xmlns:a16="http://schemas.microsoft.com/office/drawing/2014/main" id="{23FC81E5-BAB2-41B1-A3A6-121B1C22BB8A}"/>
              </a:ext>
            </a:extLst>
          </p:cNvPr>
          <p:cNvPicPr>
            <a:picLocks noChangeAspect="1"/>
          </p:cNvPicPr>
          <p:nvPr/>
        </p:nvPicPr>
        <p:blipFill>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tretch>
            <a:fillRect/>
          </a:stretch>
        </p:blipFill>
        <p:spPr>
          <a:xfrm>
            <a:off x="659990" y="3039099"/>
            <a:ext cx="735509" cy="735509"/>
          </a:xfrm>
          <a:prstGeom prst="rect">
            <a:avLst/>
          </a:prstGeom>
        </p:spPr>
      </p:pic>
      <p:sp>
        <p:nvSpPr>
          <p:cNvPr id="75" name="TextBox 74">
            <a:extLst>
              <a:ext uri="{FF2B5EF4-FFF2-40B4-BE49-F238E27FC236}">
                <a16:creationId xmlns:a16="http://schemas.microsoft.com/office/drawing/2014/main" id="{287054C2-4192-414A-8245-3F8871796BA7}"/>
              </a:ext>
            </a:extLst>
          </p:cNvPr>
          <p:cNvSpPr txBox="1"/>
          <p:nvPr/>
        </p:nvSpPr>
        <p:spPr>
          <a:xfrm>
            <a:off x="585280" y="3745036"/>
            <a:ext cx="1306669" cy="600164"/>
          </a:xfrm>
          <a:prstGeom prst="rect">
            <a:avLst/>
          </a:prstGeom>
          <a:noFill/>
        </p:spPr>
        <p:txBody>
          <a:bodyPr wrap="square" rtlCol="0">
            <a:spAutoFit/>
          </a:bodyPr>
          <a:lstStyle/>
          <a:p>
            <a:r>
              <a:rPr lang="en-US" sz="1100" dirty="0">
                <a:solidFill>
                  <a:schemeClr val="bg1"/>
                </a:solidFill>
                <a:latin typeface="Montserrat" panose="00000500000000000000" pitchFamily="50" charset="0"/>
              </a:rPr>
              <a:t>Little to No Financial Services</a:t>
            </a:r>
          </a:p>
        </p:txBody>
      </p:sp>
      <p:sp>
        <p:nvSpPr>
          <p:cNvPr id="77" name="Oval 76">
            <a:extLst>
              <a:ext uri="{FF2B5EF4-FFF2-40B4-BE49-F238E27FC236}">
                <a16:creationId xmlns:a16="http://schemas.microsoft.com/office/drawing/2014/main" id="{6AECB6E4-46C7-470E-8194-47E6C2A5DB7D}"/>
              </a:ext>
            </a:extLst>
          </p:cNvPr>
          <p:cNvSpPr/>
          <p:nvPr/>
        </p:nvSpPr>
        <p:spPr>
          <a:xfrm>
            <a:off x="302098" y="4641138"/>
            <a:ext cx="1371600" cy="1371600"/>
          </a:xfrm>
          <a:prstGeom prst="ellipse">
            <a:avLst/>
          </a:prstGeom>
          <a:solidFill>
            <a:srgbClr val="0D81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rowser window">
            <a:extLst>
              <a:ext uri="{FF2B5EF4-FFF2-40B4-BE49-F238E27FC236}">
                <a16:creationId xmlns:a16="http://schemas.microsoft.com/office/drawing/2014/main" id="{972B7F8A-7974-4ED3-8479-AEEA410D836C}"/>
              </a:ext>
            </a:extLst>
          </p:cNvPr>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2449102" y="3085941"/>
            <a:ext cx="735509" cy="735509"/>
          </a:xfrm>
          <a:prstGeom prst="rect">
            <a:avLst/>
          </a:prstGeom>
        </p:spPr>
      </p:pic>
      <p:sp>
        <p:nvSpPr>
          <p:cNvPr id="78" name="TextBox 77">
            <a:extLst>
              <a:ext uri="{FF2B5EF4-FFF2-40B4-BE49-F238E27FC236}">
                <a16:creationId xmlns:a16="http://schemas.microsoft.com/office/drawing/2014/main" id="{6A5F4255-6642-4A95-BFA4-78948C35095A}"/>
              </a:ext>
            </a:extLst>
          </p:cNvPr>
          <p:cNvSpPr txBox="1"/>
          <p:nvPr/>
        </p:nvSpPr>
        <p:spPr>
          <a:xfrm>
            <a:off x="2282810" y="3793076"/>
            <a:ext cx="1200609" cy="430887"/>
          </a:xfrm>
          <a:prstGeom prst="rect">
            <a:avLst/>
          </a:prstGeom>
          <a:noFill/>
        </p:spPr>
        <p:txBody>
          <a:bodyPr wrap="square" rtlCol="0">
            <a:spAutoFit/>
          </a:bodyPr>
          <a:lstStyle/>
          <a:p>
            <a:r>
              <a:rPr lang="en-US" sz="1100" dirty="0">
                <a:solidFill>
                  <a:schemeClr val="bg1"/>
                </a:solidFill>
                <a:latin typeface="Montserrat" panose="00000500000000000000" pitchFamily="50" charset="0"/>
              </a:rPr>
              <a:t>No end to end providers</a:t>
            </a:r>
          </a:p>
        </p:txBody>
      </p:sp>
      <p:pic>
        <p:nvPicPr>
          <p:cNvPr id="51" name="Graphic 50" descr="Stopwatch">
            <a:extLst>
              <a:ext uri="{FF2B5EF4-FFF2-40B4-BE49-F238E27FC236}">
                <a16:creationId xmlns:a16="http://schemas.microsoft.com/office/drawing/2014/main" id="{EE640489-2420-4717-AF22-4EBE6B3C1FFC}"/>
              </a:ext>
            </a:extLst>
          </p:cNvPr>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tretch>
            <a:fillRect/>
          </a:stretch>
        </p:blipFill>
        <p:spPr>
          <a:xfrm>
            <a:off x="638659" y="4672260"/>
            <a:ext cx="736185" cy="736185"/>
          </a:xfrm>
          <a:prstGeom prst="rect">
            <a:avLst/>
          </a:prstGeom>
        </p:spPr>
      </p:pic>
      <p:sp>
        <p:nvSpPr>
          <p:cNvPr id="81" name="TextBox 80">
            <a:extLst>
              <a:ext uri="{FF2B5EF4-FFF2-40B4-BE49-F238E27FC236}">
                <a16:creationId xmlns:a16="http://schemas.microsoft.com/office/drawing/2014/main" id="{E6C1E9CB-693B-480A-9E9A-917497357709}"/>
              </a:ext>
            </a:extLst>
          </p:cNvPr>
          <p:cNvSpPr txBox="1"/>
          <p:nvPr/>
        </p:nvSpPr>
        <p:spPr>
          <a:xfrm>
            <a:off x="495163" y="5337160"/>
            <a:ext cx="1306669" cy="600164"/>
          </a:xfrm>
          <a:prstGeom prst="rect">
            <a:avLst/>
          </a:prstGeom>
          <a:noFill/>
        </p:spPr>
        <p:txBody>
          <a:bodyPr wrap="square" rtlCol="0">
            <a:spAutoFit/>
          </a:bodyPr>
          <a:lstStyle/>
          <a:p>
            <a:r>
              <a:rPr lang="en-US" sz="1100" dirty="0">
                <a:solidFill>
                  <a:schemeClr val="bg1"/>
                </a:solidFill>
                <a:latin typeface="Montserrat" panose="00000500000000000000" pitchFamily="50" charset="0"/>
              </a:rPr>
              <a:t>Limited Quota &amp; No Time Flexibility</a:t>
            </a:r>
          </a:p>
        </p:txBody>
      </p:sp>
      <p:pic>
        <p:nvPicPr>
          <p:cNvPr id="85" name="Picture 84">
            <a:extLst>
              <a:ext uri="{FF2B5EF4-FFF2-40B4-BE49-F238E27FC236}">
                <a16:creationId xmlns:a16="http://schemas.microsoft.com/office/drawing/2014/main" id="{531E008D-CF82-4B80-82B3-C44C024E4DB1}"/>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Tree>
    <p:extLst>
      <p:ext uri="{BB962C8B-B14F-4D97-AF65-F5344CB8AC3E}">
        <p14:creationId xmlns:p14="http://schemas.microsoft.com/office/powerpoint/2010/main" val="12431499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2">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0" name="Oval 9">
            <a:extLst>
              <a:ext uri="{FF2B5EF4-FFF2-40B4-BE49-F238E27FC236}">
                <a16:creationId xmlns:a16="http://schemas.microsoft.com/office/drawing/2014/main" id="{5DC911F9-D368-4E1B-A6F5-73A2F1EA9C3E}"/>
              </a:ext>
            </a:extLst>
          </p:cNvPr>
          <p:cNvSpPr/>
          <p:nvPr/>
        </p:nvSpPr>
        <p:spPr>
          <a:xfrm>
            <a:off x="1630232" y="-196767"/>
            <a:ext cx="8931533" cy="6700786"/>
          </a:xfrm>
          <a:prstGeom prst="ellipse">
            <a:avLst/>
          </a:prstGeom>
          <a:blipFill dpi="0" rotWithShape="1">
            <a:blip r:embed="rId3">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4303D79-28D5-4752-956B-81773A87BE77}"/>
              </a:ext>
            </a:extLst>
          </p:cNvPr>
          <p:cNvSpPr txBox="1"/>
          <p:nvPr/>
        </p:nvSpPr>
        <p:spPr>
          <a:xfrm>
            <a:off x="4514542" y="2423160"/>
            <a:ext cx="3162911" cy="1446550"/>
          </a:xfrm>
          <a:prstGeom prst="rect">
            <a:avLst/>
          </a:prstGeom>
          <a:noFill/>
        </p:spPr>
        <p:txBody>
          <a:bodyPr wrap="square" rtlCol="0">
            <a:spAutoFit/>
          </a:bodyPr>
          <a:lstStyle/>
          <a:p>
            <a:r>
              <a:rPr lang="en-US" sz="8800" b="1" dirty="0">
                <a:solidFill>
                  <a:schemeClr val="bg1"/>
                </a:solidFill>
                <a:latin typeface="Montserrat" panose="00000500000000000000" pitchFamily="50" charset="0"/>
              </a:rPr>
              <a:t>Q&amp;</a:t>
            </a:r>
            <a:r>
              <a:rPr lang="en-US" sz="8800" b="1" dirty="0">
                <a:solidFill>
                  <a:srgbClr val="FFFF00"/>
                </a:solidFill>
                <a:latin typeface="Montserrat" panose="00000500000000000000" pitchFamily="50" charset="0"/>
              </a:rPr>
              <a:t>A</a:t>
            </a:r>
            <a:endParaRPr lang="en-US" sz="6000" b="1" dirty="0">
              <a:solidFill>
                <a:srgbClr val="FFFF00"/>
              </a:solidFill>
              <a:latin typeface="Montserrat" panose="00000500000000000000" pitchFamily="50" charset="0"/>
            </a:endParaRP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4">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spTree>
    <p:extLst>
      <p:ext uri="{BB962C8B-B14F-4D97-AF65-F5344CB8AC3E}">
        <p14:creationId xmlns:p14="http://schemas.microsoft.com/office/powerpoint/2010/main" val="2430742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D8140"/>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5DC911F9-D368-4E1B-A6F5-73A2F1EA9C3E}"/>
              </a:ext>
            </a:extLst>
          </p:cNvPr>
          <p:cNvSpPr/>
          <p:nvPr/>
        </p:nvSpPr>
        <p:spPr>
          <a:xfrm>
            <a:off x="1630232" y="-196767"/>
            <a:ext cx="8931533" cy="6700786"/>
          </a:xfrm>
          <a:prstGeom prst="ellipse">
            <a:avLst/>
          </a:prstGeom>
          <a:blipFill dpi="0" rotWithShape="1">
            <a:blip r:embed="rId2">
              <a:alphaModFix amt="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B4303D79-28D5-4752-956B-81773A87BE77}"/>
              </a:ext>
            </a:extLst>
          </p:cNvPr>
          <p:cNvSpPr txBox="1"/>
          <p:nvPr/>
        </p:nvSpPr>
        <p:spPr>
          <a:xfrm>
            <a:off x="737757" y="1051495"/>
            <a:ext cx="10716485" cy="4524315"/>
          </a:xfrm>
          <a:prstGeom prst="rect">
            <a:avLst/>
          </a:prstGeom>
          <a:noFill/>
        </p:spPr>
        <p:txBody>
          <a:bodyPr wrap="square" rtlCol="0">
            <a:spAutoFit/>
          </a:bodyPr>
          <a:lstStyle/>
          <a:p>
            <a:r>
              <a:rPr lang="en-US" sz="4800" dirty="0">
                <a:solidFill>
                  <a:schemeClr val="bg1"/>
                </a:solidFill>
                <a:latin typeface="Montserrat" panose="00000500000000000000" pitchFamily="50" charset="0"/>
              </a:rPr>
              <a:t>We believe the </a:t>
            </a:r>
            <a:r>
              <a:rPr lang="en-US" sz="4800" b="1" dirty="0">
                <a:solidFill>
                  <a:srgbClr val="FFFF00"/>
                </a:solidFill>
                <a:latin typeface="Montserrat" panose="00000500000000000000" pitchFamily="50" charset="0"/>
              </a:rPr>
              <a:t>best</a:t>
            </a:r>
            <a:r>
              <a:rPr lang="en-US" sz="4800" dirty="0">
                <a:solidFill>
                  <a:schemeClr val="bg1"/>
                </a:solidFill>
                <a:latin typeface="Montserrat" panose="00000500000000000000" pitchFamily="50" charset="0"/>
              </a:rPr>
              <a:t> </a:t>
            </a:r>
            <a:r>
              <a:rPr lang="en-US" sz="4800" b="1" dirty="0">
                <a:solidFill>
                  <a:srgbClr val="FFFF00"/>
                </a:solidFill>
                <a:latin typeface="Montserrat" panose="00000500000000000000" pitchFamily="50" charset="0"/>
              </a:rPr>
              <a:t>education</a:t>
            </a:r>
            <a:r>
              <a:rPr lang="en-US" sz="4800" dirty="0">
                <a:solidFill>
                  <a:schemeClr val="bg1"/>
                </a:solidFill>
                <a:latin typeface="Montserrat" panose="00000500000000000000" pitchFamily="50" charset="0"/>
              </a:rPr>
              <a:t> should be </a:t>
            </a:r>
            <a:r>
              <a:rPr lang="en-US" sz="4800" b="1" dirty="0">
                <a:solidFill>
                  <a:srgbClr val="FFFF00"/>
                </a:solidFill>
                <a:latin typeface="Montserrat" panose="00000500000000000000" pitchFamily="50" charset="0"/>
              </a:rPr>
              <a:t>accessible</a:t>
            </a:r>
            <a:r>
              <a:rPr lang="en-US" sz="4800" dirty="0">
                <a:solidFill>
                  <a:schemeClr val="bg1"/>
                </a:solidFill>
                <a:latin typeface="Montserrat" panose="00000500000000000000" pitchFamily="50" charset="0"/>
              </a:rPr>
              <a:t> to </a:t>
            </a:r>
            <a:r>
              <a:rPr lang="en-US" sz="4800" b="1" dirty="0">
                <a:solidFill>
                  <a:srgbClr val="FFFF00"/>
                </a:solidFill>
                <a:latin typeface="Montserrat" panose="00000500000000000000" pitchFamily="50" charset="0"/>
              </a:rPr>
              <a:t>every</a:t>
            </a:r>
            <a:r>
              <a:rPr lang="en-US" sz="4800" dirty="0">
                <a:solidFill>
                  <a:schemeClr val="bg1"/>
                </a:solidFill>
                <a:latin typeface="Montserrat" panose="00000500000000000000" pitchFamily="50" charset="0"/>
              </a:rPr>
              <a:t> individual around the </a:t>
            </a:r>
            <a:r>
              <a:rPr lang="en-US" sz="4800" b="1" dirty="0">
                <a:solidFill>
                  <a:srgbClr val="FFFF00"/>
                </a:solidFill>
                <a:latin typeface="Montserrat" panose="00000500000000000000" pitchFamily="50" charset="0"/>
              </a:rPr>
              <a:t>world</a:t>
            </a:r>
            <a:r>
              <a:rPr lang="en-US" sz="4800" dirty="0">
                <a:solidFill>
                  <a:schemeClr val="bg1"/>
                </a:solidFill>
                <a:latin typeface="Montserrat" panose="00000500000000000000" pitchFamily="50" charset="0"/>
              </a:rPr>
              <a:t>, no matter what their background, financial status or circumstances may be</a:t>
            </a:r>
            <a:endParaRPr lang="en-US" sz="3200" b="1" dirty="0">
              <a:solidFill>
                <a:srgbClr val="FFFF00"/>
              </a:solidFill>
              <a:latin typeface="Montserrat" panose="00000500000000000000" pitchFamily="50" charset="0"/>
            </a:endParaRPr>
          </a:p>
        </p:txBody>
      </p:sp>
      <p:sp>
        <p:nvSpPr>
          <p:cNvPr id="3" name="TextBox 2">
            <a:extLst>
              <a:ext uri="{FF2B5EF4-FFF2-40B4-BE49-F238E27FC236}">
                <a16:creationId xmlns:a16="http://schemas.microsoft.com/office/drawing/2014/main" id="{55990C54-CB7E-447C-9415-C5D06D135E2C}"/>
              </a:ext>
            </a:extLst>
          </p:cNvPr>
          <p:cNvSpPr txBox="1"/>
          <p:nvPr/>
        </p:nvSpPr>
        <p:spPr>
          <a:xfrm>
            <a:off x="3944700" y="5806505"/>
            <a:ext cx="3568606" cy="461665"/>
          </a:xfrm>
          <a:prstGeom prst="rect">
            <a:avLst/>
          </a:prstGeom>
          <a:noFill/>
        </p:spPr>
        <p:txBody>
          <a:bodyPr wrap="none" rtlCol="0">
            <a:spAutoFit/>
          </a:bodyPr>
          <a:lstStyle/>
          <a:p>
            <a:r>
              <a:rPr lang="en-US" sz="2400" dirty="0">
                <a:solidFill>
                  <a:schemeClr val="bg1"/>
                </a:solidFill>
                <a:latin typeface="Montserrat" panose="00000500000000000000" pitchFamily="50" charset="0"/>
              </a:rPr>
              <a:t>- Agarthea Founders -</a:t>
            </a:r>
          </a:p>
        </p:txBody>
      </p:sp>
      <p:pic>
        <p:nvPicPr>
          <p:cNvPr id="4" name="Picture 3">
            <a:extLst>
              <a:ext uri="{FF2B5EF4-FFF2-40B4-BE49-F238E27FC236}">
                <a16:creationId xmlns:a16="http://schemas.microsoft.com/office/drawing/2014/main" id="{3B46DD4B-078F-4436-9424-FA7E133BCE6A}"/>
              </a:ext>
            </a:extLst>
          </p:cNvPr>
          <p:cNvPicPr>
            <a:picLocks noChangeAspect="1"/>
          </p:cNvPicPr>
          <p:nvPr/>
        </p:nvPicPr>
        <p:blipFill rotWithShape="1">
          <a:blip r:embed="rId3">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5" name="Picture 4">
            <a:extLst>
              <a:ext uri="{FF2B5EF4-FFF2-40B4-BE49-F238E27FC236}">
                <a16:creationId xmlns:a16="http://schemas.microsoft.com/office/drawing/2014/main" id="{04661D59-8F9B-4484-B8D3-5C217C4038BB}"/>
              </a:ext>
            </a:extLst>
          </p:cNvPr>
          <p:cNvPicPr>
            <a:picLocks noChangeAspect="1"/>
          </p:cNvPicPr>
          <p:nvPr/>
        </p:nvPicPr>
        <p:blipFill rotWithShape="1">
          <a:blip r:embed="rId4">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Tree>
    <p:extLst>
      <p:ext uri="{BB962C8B-B14F-4D97-AF65-F5344CB8AC3E}">
        <p14:creationId xmlns:p14="http://schemas.microsoft.com/office/powerpoint/2010/main" val="2990961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extLst>
              <p:ext uri="{D42A27DB-BD31-4B8C-83A1-F6EECF244321}">
                <p14:modId xmlns:p14="http://schemas.microsoft.com/office/powerpoint/2010/main" val="1672914408"/>
              </p:ext>
            </p:extLst>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4" name="Picture 23">
            <a:extLst>
              <a:ext uri="{FF2B5EF4-FFF2-40B4-BE49-F238E27FC236}">
                <a16:creationId xmlns:a16="http://schemas.microsoft.com/office/drawing/2014/main" id="{C607FB89-7BD2-4895-BF24-45033D9CB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7680" y="2880442"/>
            <a:ext cx="2235949" cy="2316688"/>
          </a:xfrm>
          <a:prstGeom prst="rect">
            <a:avLst/>
          </a:prstGeom>
        </p:spPr>
      </p:pic>
      <p:pic>
        <p:nvPicPr>
          <p:cNvPr id="26" name="Graphic 25" descr="Briefcase">
            <a:hlinkHover r:id="rId6" action="ppaction://hlinksldjump"/>
            <a:extLst>
              <a:ext uri="{FF2B5EF4-FFF2-40B4-BE49-F238E27FC236}">
                <a16:creationId xmlns:a16="http://schemas.microsoft.com/office/drawing/2014/main" id="{07CF66CE-D227-4B06-A65A-0BB4E4EE1B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62970" y="1981492"/>
            <a:ext cx="580868" cy="601843"/>
          </a:xfrm>
          <a:prstGeom prst="rect">
            <a:avLst/>
          </a:prstGeom>
        </p:spPr>
      </p:pic>
      <p:sp>
        <p:nvSpPr>
          <p:cNvPr id="33" name="TextBox 32">
            <a:hlinkHover r:id="rId6" action="ppaction://hlinksldjump"/>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hlinkHover r:id="rId9" action="ppaction://hlinksldjump"/>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hlinkHover r:id="rId10" action="ppaction://hlinksldjump"/>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hlinkHover r:id="rId10" action="ppaction://hlinksldjump"/>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hlinkHover r:id="rId11" action="ppaction://hlinksldjump"/>
            <a:extLst>
              <a:ext uri="{FF2B5EF4-FFF2-40B4-BE49-F238E27FC236}">
                <a16:creationId xmlns:a16="http://schemas.microsoft.com/office/drawing/2014/main" id="{CF514FBD-7543-4DC9-8B44-3EEB7FA1293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1430161">
            <a:off x="4511784" y="5447448"/>
            <a:ext cx="525382" cy="544353"/>
          </a:xfrm>
          <a:prstGeom prst="rect">
            <a:avLst/>
          </a:prstGeom>
        </p:spPr>
      </p:pic>
      <p:sp>
        <p:nvSpPr>
          <p:cNvPr id="39" name="TextBox 38">
            <a:hlinkHover r:id="rId11" action="ppaction://hlinksldjump"/>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hlinkHover r:id="rId14" action="ppaction://hlinksldjump"/>
            <a:extLst>
              <a:ext uri="{FF2B5EF4-FFF2-40B4-BE49-F238E27FC236}">
                <a16:creationId xmlns:a16="http://schemas.microsoft.com/office/drawing/2014/main" id="{3A8392CE-6E4A-4742-BD71-19C9523AA6C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33221" y="5945235"/>
            <a:ext cx="764602" cy="792212"/>
          </a:xfrm>
          <a:prstGeom prst="rect">
            <a:avLst/>
          </a:prstGeom>
        </p:spPr>
      </p:pic>
      <p:sp>
        <p:nvSpPr>
          <p:cNvPr id="42" name="TextBox 41">
            <a:hlinkHover r:id="rId14" action="ppaction://hlinksldjump"/>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hlinkHover r:id="rId17" action="ppaction://hlinksldjump"/>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hlinkHover r:id="rId18" action="ppaction://hlinksldjump"/>
            <a:extLst>
              <a:ext uri="{FF2B5EF4-FFF2-40B4-BE49-F238E27FC236}">
                <a16:creationId xmlns:a16="http://schemas.microsoft.com/office/drawing/2014/main" id="{015CE3F2-B95C-4B5A-9269-9A3016939F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844991" y="4109698"/>
            <a:ext cx="716212" cy="691251"/>
          </a:xfrm>
          <a:prstGeom prst="rect">
            <a:avLst/>
          </a:prstGeom>
        </p:spPr>
      </p:pic>
      <p:sp>
        <p:nvSpPr>
          <p:cNvPr id="46" name="TextBox 45">
            <a:hlinkHover r:id="rId18" action="ppaction://hlinksldjump"/>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hlinkHover r:id="rId21" action="ppaction://hlinksldjump"/>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22"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hlinkHover r:id="rId21" action="ppaction://hlinksldjump"/>
            <a:extLst>
              <a:ext uri="{FF2B5EF4-FFF2-40B4-BE49-F238E27FC236}">
                <a16:creationId xmlns:a16="http://schemas.microsoft.com/office/drawing/2014/main" id="{4E7D35F4-37B0-4F30-9911-1468FDB34A2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561468" y="2795936"/>
            <a:ext cx="691350" cy="691350"/>
          </a:xfrm>
          <a:prstGeom prst="rect">
            <a:avLst/>
          </a:prstGeom>
        </p:spPr>
      </p:pic>
      <p:pic>
        <p:nvPicPr>
          <p:cNvPr id="7" name="Graphic 6" descr="Presentation with media">
            <a:hlinkHover r:id="rId9" action="ppaction://hlinksldjump"/>
            <a:extLst>
              <a:ext uri="{FF2B5EF4-FFF2-40B4-BE49-F238E27FC236}">
                <a16:creationId xmlns:a16="http://schemas.microsoft.com/office/drawing/2014/main" id="{42655ACB-D649-418E-BA44-6FCAA34D7C8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3933043" y="2775299"/>
            <a:ext cx="741700" cy="741700"/>
          </a:xfrm>
          <a:prstGeom prst="rect">
            <a:avLst/>
          </a:prstGeom>
        </p:spPr>
      </p:pic>
      <p:pic>
        <p:nvPicPr>
          <p:cNvPr id="9" name="Graphic 8" descr="Group brainstorm">
            <a:hlinkHover r:id="rId17" action="ppaction://hlinksldjump"/>
            <a:extLst>
              <a:ext uri="{FF2B5EF4-FFF2-40B4-BE49-F238E27FC236}">
                <a16:creationId xmlns:a16="http://schemas.microsoft.com/office/drawing/2014/main" id="{4203A811-74A7-4787-843B-59279F6D517F}"/>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971932" y="5251589"/>
            <a:ext cx="873059" cy="873059"/>
          </a:xfrm>
          <a:prstGeom prst="rect">
            <a:avLst/>
          </a:prstGeom>
        </p:spPr>
      </p:pic>
      <p:pic>
        <p:nvPicPr>
          <p:cNvPr id="11" name="Graphic 10" descr="Love letter">
            <a:hlinkHover r:id="rId22" action="ppaction://hlinksldjump"/>
            <a:extLst>
              <a:ext uri="{FF2B5EF4-FFF2-40B4-BE49-F238E27FC236}">
                <a16:creationId xmlns:a16="http://schemas.microsoft.com/office/drawing/2014/main" id="{A7FD79F0-F24C-402F-9CB8-A9BDDE6CE95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303245" y="1828553"/>
            <a:ext cx="819075" cy="819075"/>
          </a:xfrm>
          <a:prstGeom prst="rect">
            <a:avLst/>
          </a:prstGeom>
        </p:spPr>
      </p:pic>
    </p:spTree>
    <p:extLst>
      <p:ext uri="{BB962C8B-B14F-4D97-AF65-F5344CB8AC3E}">
        <p14:creationId xmlns:p14="http://schemas.microsoft.com/office/powerpoint/2010/main" val="318824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hlinkHover r:id="rId8" action="ppaction://hlinksldjump"/>
            <a:extLst>
              <a:ext uri="{FF2B5EF4-FFF2-40B4-BE49-F238E27FC236}">
                <a16:creationId xmlns:a16="http://schemas.microsoft.com/office/drawing/2014/main" id="{CF514FBD-7543-4DC9-8B44-3EEB7FA1293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30161">
            <a:off x="4511784" y="5447448"/>
            <a:ext cx="525382" cy="544353"/>
          </a:xfrm>
          <a:prstGeom prst="rect">
            <a:avLst/>
          </a:prstGeom>
        </p:spPr>
      </p:pic>
      <p:sp>
        <p:nvSpPr>
          <p:cNvPr id="39" name="TextBox 38">
            <a:hlinkHover r:id="rId8" action="ppaction://hlinksldjump"/>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5"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303245" y="1828553"/>
            <a:ext cx="819075" cy="819075"/>
          </a:xfrm>
          <a:prstGeom prst="rect">
            <a:avLst/>
          </a:prstGeom>
        </p:spPr>
      </p:pic>
      <p:sp>
        <p:nvSpPr>
          <p:cNvPr id="3" name="Rectangle 2">
            <a:hlinkHover r:id="rId24"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may charge ( %) to Universities and Institutions as a recruitment fee.</a:t>
            </a:r>
          </a:p>
        </p:txBody>
      </p:sp>
    </p:spTree>
    <p:extLst>
      <p:ext uri="{BB962C8B-B14F-4D97-AF65-F5344CB8AC3E}">
        <p14:creationId xmlns:p14="http://schemas.microsoft.com/office/powerpoint/2010/main" val="722638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6" name="Picture 115">
            <a:extLst>
              <a:ext uri="{FF2B5EF4-FFF2-40B4-BE49-F238E27FC236}">
                <a16:creationId xmlns:a16="http://schemas.microsoft.com/office/drawing/2014/main" id="{B387AE6B-0CA9-4587-B9C2-3F85001DC68B}"/>
              </a:ext>
            </a:extLst>
          </p:cNvPr>
          <p:cNvPicPr>
            <a:picLocks noChangeAspect="1"/>
          </p:cNvPicPr>
          <p:nvPr/>
        </p:nvPicPr>
        <p:blipFill rotWithShape="1">
          <a:blip r:embed="rId2">
            <a:extLst>
              <a:ext uri="{28A0092B-C50C-407E-A947-70E740481C1C}">
                <a14:useLocalDpi xmlns:a14="http://schemas.microsoft.com/office/drawing/2010/main" val="0"/>
              </a:ext>
            </a:extLst>
          </a:blip>
          <a:srcRect l="62625" t="38000"/>
          <a:stretch/>
        </p:blipFill>
        <p:spPr>
          <a:xfrm>
            <a:off x="7635240" y="2606040"/>
            <a:ext cx="4556760" cy="4251960"/>
          </a:xfrm>
          <a:prstGeom prst="rect">
            <a:avLst/>
          </a:prstGeom>
        </p:spPr>
      </p:pic>
      <p:pic>
        <p:nvPicPr>
          <p:cNvPr id="115" name="Picture 114">
            <a:extLst>
              <a:ext uri="{FF2B5EF4-FFF2-40B4-BE49-F238E27FC236}">
                <a16:creationId xmlns:a16="http://schemas.microsoft.com/office/drawing/2014/main" id="{842DED41-F971-4322-8889-1C577E683C08}"/>
              </a:ext>
            </a:extLst>
          </p:cNvPr>
          <p:cNvPicPr>
            <a:picLocks noChangeAspect="1"/>
          </p:cNvPicPr>
          <p:nvPr/>
        </p:nvPicPr>
        <p:blipFill rotWithShape="1">
          <a:blip r:embed="rId3">
            <a:extLst>
              <a:ext uri="{28A0092B-C50C-407E-A947-70E740481C1C}">
                <a14:useLocalDpi xmlns:a14="http://schemas.microsoft.com/office/drawing/2010/main" val="0"/>
              </a:ext>
            </a:extLst>
          </a:blip>
          <a:srcRect r="58875" b="64666"/>
          <a:stretch/>
        </p:blipFill>
        <p:spPr>
          <a:xfrm>
            <a:off x="0" y="0"/>
            <a:ext cx="5013960" cy="2423160"/>
          </a:xfrm>
          <a:prstGeom prst="rect">
            <a:avLst/>
          </a:prstGeom>
        </p:spPr>
      </p:pic>
      <p:sp>
        <p:nvSpPr>
          <p:cNvPr id="118" name="Oval 117">
            <a:extLst>
              <a:ext uri="{FF2B5EF4-FFF2-40B4-BE49-F238E27FC236}">
                <a16:creationId xmlns:a16="http://schemas.microsoft.com/office/drawing/2014/main" id="{F560114E-44D3-4803-8F99-5344891FE886}"/>
              </a:ext>
            </a:extLst>
          </p:cNvPr>
          <p:cNvSpPr/>
          <p:nvPr/>
        </p:nvSpPr>
        <p:spPr>
          <a:xfrm>
            <a:off x="2855983" y="589279"/>
            <a:ext cx="6517812" cy="6268721"/>
          </a:xfrm>
          <a:prstGeom prst="ellipse">
            <a:avLst/>
          </a:prstGeom>
          <a:blipFill dpi="0" rotWithShape="1">
            <a:blip r:embed="rId4">
              <a:alphaModFix amt="9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58EC09C-06A3-48A8-97D3-8DBC8B8CAF16}"/>
              </a:ext>
            </a:extLst>
          </p:cNvPr>
          <p:cNvSpPr>
            <a:spLocks noGrp="1"/>
          </p:cNvSpPr>
          <p:nvPr>
            <p:ph type="title"/>
          </p:nvPr>
        </p:nvSpPr>
        <p:spPr>
          <a:xfrm>
            <a:off x="525684" y="64192"/>
            <a:ext cx="8074306" cy="1325563"/>
          </a:xfrm>
        </p:spPr>
        <p:txBody>
          <a:bodyPr>
            <a:normAutofit/>
          </a:bodyPr>
          <a:lstStyle/>
          <a:p>
            <a:r>
              <a:rPr lang="en-US" sz="5400" b="1" dirty="0">
                <a:solidFill>
                  <a:srgbClr val="006600"/>
                </a:solidFill>
                <a:latin typeface="Achilles Expanded" pitchFamily="2" charset="0"/>
              </a:rPr>
              <a:t>How does it all work?</a:t>
            </a:r>
          </a:p>
        </p:txBody>
      </p:sp>
      <p:cxnSp>
        <p:nvCxnSpPr>
          <p:cNvPr id="27" name="Straight Connector 26">
            <a:extLst>
              <a:ext uri="{FF2B5EF4-FFF2-40B4-BE49-F238E27FC236}">
                <a16:creationId xmlns:a16="http://schemas.microsoft.com/office/drawing/2014/main" id="{F05D328C-2143-4E0F-A641-539CE56AD5D5}"/>
              </a:ext>
            </a:extLst>
          </p:cNvPr>
          <p:cNvCxnSpPr>
            <a:cxnSpLocks/>
          </p:cNvCxnSpPr>
          <p:nvPr/>
        </p:nvCxnSpPr>
        <p:spPr>
          <a:xfrm>
            <a:off x="337976" y="1289158"/>
            <a:ext cx="11328340" cy="0"/>
          </a:xfrm>
          <a:prstGeom prst="line">
            <a:avLst/>
          </a:prstGeom>
          <a:ln w="12700">
            <a:solidFill>
              <a:srgbClr val="0D8140"/>
            </a:solidFill>
            <a:prstDash val="dashDot"/>
            <a:headEnd type="diamond" w="med" len="med"/>
            <a:tailEnd type="diamond" w="med" len="med"/>
          </a:ln>
        </p:spPr>
        <p:style>
          <a:lnRef idx="1">
            <a:schemeClr val="accent1"/>
          </a:lnRef>
          <a:fillRef idx="0">
            <a:schemeClr val="accent1"/>
          </a:fillRef>
          <a:effectRef idx="0">
            <a:schemeClr val="accent1"/>
          </a:effectRef>
          <a:fontRef idx="minor">
            <a:schemeClr val="tx1"/>
          </a:fontRef>
        </p:style>
      </p:cxnSp>
      <p:pic>
        <p:nvPicPr>
          <p:cNvPr id="114" name="Picture 113">
            <a:extLst>
              <a:ext uri="{FF2B5EF4-FFF2-40B4-BE49-F238E27FC236}">
                <a16:creationId xmlns:a16="http://schemas.microsoft.com/office/drawing/2014/main" id="{3FA6E226-D607-4756-BB18-812728B9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37116" y="81431"/>
            <a:ext cx="721012" cy="721012"/>
          </a:xfrm>
          <a:prstGeom prst="rect">
            <a:avLst/>
          </a:prstGeom>
        </p:spPr>
      </p:pic>
      <p:sp>
        <p:nvSpPr>
          <p:cNvPr id="119" name="TextBox 118">
            <a:extLst>
              <a:ext uri="{FF2B5EF4-FFF2-40B4-BE49-F238E27FC236}">
                <a16:creationId xmlns:a16="http://schemas.microsoft.com/office/drawing/2014/main" id="{C7FC09A5-455A-4EE1-AD14-DFFB801D12B2}"/>
              </a:ext>
            </a:extLst>
          </p:cNvPr>
          <p:cNvSpPr txBox="1"/>
          <p:nvPr/>
        </p:nvSpPr>
        <p:spPr>
          <a:xfrm>
            <a:off x="11504266" y="709270"/>
            <a:ext cx="388248" cy="523220"/>
          </a:xfrm>
          <a:prstGeom prst="rect">
            <a:avLst/>
          </a:prstGeom>
          <a:noFill/>
        </p:spPr>
        <p:txBody>
          <a:bodyPr wrap="none" rtlCol="0">
            <a:spAutoFit/>
          </a:bodyPr>
          <a:lstStyle/>
          <a:p>
            <a:r>
              <a:rPr lang="en-US" sz="2800" dirty="0">
                <a:solidFill>
                  <a:srgbClr val="006600"/>
                </a:solidFill>
                <a:latin typeface="STCaiyun" panose="02010800040101010101" pitchFamily="2" charset="-122"/>
                <a:ea typeface="STCaiyun" panose="02010800040101010101" pitchFamily="2" charset="-122"/>
              </a:rPr>
              <a:t>7</a:t>
            </a:r>
          </a:p>
        </p:txBody>
      </p:sp>
      <p:graphicFrame>
        <p:nvGraphicFramePr>
          <p:cNvPr id="19" name="Chart 18">
            <a:extLst>
              <a:ext uri="{FF2B5EF4-FFF2-40B4-BE49-F238E27FC236}">
                <a16:creationId xmlns:a16="http://schemas.microsoft.com/office/drawing/2014/main" id="{DD96A786-9CAC-46D9-AEE4-8AF84F974EB5}"/>
              </a:ext>
            </a:extLst>
          </p:cNvPr>
          <p:cNvGraphicFramePr/>
          <p:nvPr/>
        </p:nvGraphicFramePr>
        <p:xfrm>
          <a:off x="1873258" y="1208403"/>
          <a:ext cx="8445484" cy="5585405"/>
        </p:xfrm>
        <a:graphic>
          <a:graphicData uri="http://schemas.openxmlformats.org/drawingml/2006/chart">
            <c:chart xmlns:c="http://schemas.openxmlformats.org/drawingml/2006/chart" xmlns:r="http://schemas.openxmlformats.org/officeDocument/2006/relationships" r:id="rId5"/>
          </a:graphicData>
        </a:graphic>
      </p:graphicFrame>
      <p:pic>
        <p:nvPicPr>
          <p:cNvPr id="26" name="Graphic 25" descr="Briefcase">
            <a:extLst>
              <a:ext uri="{FF2B5EF4-FFF2-40B4-BE49-F238E27FC236}">
                <a16:creationId xmlns:a16="http://schemas.microsoft.com/office/drawing/2014/main" id="{07CF66CE-D227-4B06-A65A-0BB4E4EE1B8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62970" y="1981492"/>
            <a:ext cx="580868" cy="601843"/>
          </a:xfrm>
          <a:prstGeom prst="rect">
            <a:avLst/>
          </a:prstGeom>
        </p:spPr>
      </p:pic>
      <p:sp>
        <p:nvSpPr>
          <p:cNvPr id="33" name="TextBox 32">
            <a:extLst>
              <a:ext uri="{FF2B5EF4-FFF2-40B4-BE49-F238E27FC236}">
                <a16:creationId xmlns:a16="http://schemas.microsoft.com/office/drawing/2014/main" id="{8904A039-75A7-4352-90E5-3088E81E240A}"/>
              </a:ext>
            </a:extLst>
          </p:cNvPr>
          <p:cNvSpPr txBox="1"/>
          <p:nvPr/>
        </p:nvSpPr>
        <p:spPr>
          <a:xfrm rot="21415031">
            <a:off x="4755732" y="1632884"/>
            <a:ext cx="1224934" cy="400110"/>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Recruitment Fees</a:t>
            </a:r>
          </a:p>
        </p:txBody>
      </p:sp>
      <p:sp>
        <p:nvSpPr>
          <p:cNvPr id="34" name="TextBox 33">
            <a:extLst>
              <a:ext uri="{FF2B5EF4-FFF2-40B4-BE49-F238E27FC236}">
                <a16:creationId xmlns:a16="http://schemas.microsoft.com/office/drawing/2014/main" id="{9520F142-356E-4D42-8462-209E3AE4B786}"/>
              </a:ext>
            </a:extLst>
          </p:cNvPr>
          <p:cNvSpPr txBox="1"/>
          <p:nvPr/>
        </p:nvSpPr>
        <p:spPr>
          <a:xfrm rot="266033">
            <a:off x="3675792" y="2577518"/>
            <a:ext cx="1269166"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Listing Fees</a:t>
            </a:r>
          </a:p>
        </p:txBody>
      </p:sp>
      <p:pic>
        <p:nvPicPr>
          <p:cNvPr id="35" name="Picture 34">
            <a:extLst>
              <a:ext uri="{FF2B5EF4-FFF2-40B4-BE49-F238E27FC236}">
                <a16:creationId xmlns:a16="http://schemas.microsoft.com/office/drawing/2014/main" id="{AEA7C606-7DC6-478A-B8D8-33630E85E22B}"/>
              </a:ext>
            </a:extLst>
          </p:cNvPr>
          <p:cNvPicPr>
            <a:picLocks noChangeAspect="1"/>
          </p:cNvPicPr>
          <p:nvPr/>
        </p:nvPicPr>
        <p:blipFill>
          <a:blip r:embed="rId4">
            <a:biLevel thresh="25000"/>
            <a:extLst>
              <a:ext uri="{28A0092B-C50C-407E-A947-70E740481C1C}">
                <a14:useLocalDpi xmlns:a14="http://schemas.microsoft.com/office/drawing/2010/main" val="0"/>
              </a:ext>
            </a:extLst>
          </a:blip>
          <a:stretch>
            <a:fillRect/>
          </a:stretch>
        </p:blipFill>
        <p:spPr>
          <a:xfrm rot="21185852">
            <a:off x="3656756" y="4114894"/>
            <a:ext cx="768590" cy="741804"/>
          </a:xfrm>
          <a:prstGeom prst="rect">
            <a:avLst/>
          </a:prstGeom>
        </p:spPr>
      </p:pic>
      <p:sp>
        <p:nvSpPr>
          <p:cNvPr id="36" name="TextBox 35">
            <a:extLst>
              <a:ext uri="{FF2B5EF4-FFF2-40B4-BE49-F238E27FC236}">
                <a16:creationId xmlns:a16="http://schemas.microsoft.com/office/drawing/2014/main" id="{9A3311A9-D634-47A6-9444-5A68FE220670}"/>
              </a:ext>
            </a:extLst>
          </p:cNvPr>
          <p:cNvSpPr txBox="1"/>
          <p:nvPr/>
        </p:nvSpPr>
        <p:spPr>
          <a:xfrm rot="601952">
            <a:off x="3432237" y="3874015"/>
            <a:ext cx="1269166" cy="276956"/>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Agartheum</a:t>
            </a:r>
          </a:p>
        </p:txBody>
      </p:sp>
      <p:pic>
        <p:nvPicPr>
          <p:cNvPr id="29" name="Graphic 28" descr="Coins">
            <a:extLst>
              <a:ext uri="{FF2B5EF4-FFF2-40B4-BE49-F238E27FC236}">
                <a16:creationId xmlns:a16="http://schemas.microsoft.com/office/drawing/2014/main" id="{CF514FBD-7543-4DC9-8B44-3EEB7FA1293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1430161">
            <a:off x="4511784" y="5447448"/>
            <a:ext cx="525382" cy="544353"/>
          </a:xfrm>
          <a:prstGeom prst="rect">
            <a:avLst/>
          </a:prstGeom>
        </p:spPr>
      </p:pic>
      <p:sp>
        <p:nvSpPr>
          <p:cNvPr id="39" name="TextBox 38">
            <a:extLst>
              <a:ext uri="{FF2B5EF4-FFF2-40B4-BE49-F238E27FC236}">
                <a16:creationId xmlns:a16="http://schemas.microsoft.com/office/drawing/2014/main" id="{D9D9BA1C-989C-4CC0-9DB0-684D16265DB8}"/>
              </a:ext>
            </a:extLst>
          </p:cNvPr>
          <p:cNvSpPr txBox="1"/>
          <p:nvPr/>
        </p:nvSpPr>
        <p:spPr>
          <a:xfrm rot="185153">
            <a:off x="4193291" y="5173806"/>
            <a:ext cx="1269166" cy="276956"/>
          </a:xfrm>
          <a:prstGeom prst="rect">
            <a:avLst/>
          </a:prstGeom>
          <a:noFill/>
        </p:spPr>
        <p:txBody>
          <a:bodyPr wrap="square" rtlCol="0">
            <a:spAutoFit/>
          </a:bodyPr>
          <a:lstStyle/>
          <a:p>
            <a:pPr algn="ctr"/>
            <a:r>
              <a:rPr lang="en-US" sz="1000" dirty="0" err="1">
                <a:solidFill>
                  <a:schemeClr val="bg1"/>
                </a:solidFill>
                <a:latin typeface="Montserrat" panose="00000500000000000000" pitchFamily="50" charset="0"/>
              </a:rPr>
              <a:t>Tokenomics</a:t>
            </a:r>
            <a:endParaRPr lang="en-US" sz="1000" dirty="0">
              <a:solidFill>
                <a:schemeClr val="bg1"/>
              </a:solidFill>
              <a:latin typeface="Montserrat" panose="00000500000000000000" pitchFamily="50" charset="0"/>
            </a:endParaRPr>
          </a:p>
        </p:txBody>
      </p:sp>
      <p:pic>
        <p:nvPicPr>
          <p:cNvPr id="31" name="Graphic 30" descr="Bank check">
            <a:extLst>
              <a:ext uri="{FF2B5EF4-FFF2-40B4-BE49-F238E27FC236}">
                <a16:creationId xmlns:a16="http://schemas.microsoft.com/office/drawing/2014/main" id="{3A8392CE-6E4A-4742-BD71-19C9523AA6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33221" y="5945235"/>
            <a:ext cx="764602" cy="792212"/>
          </a:xfrm>
          <a:prstGeom prst="rect">
            <a:avLst/>
          </a:prstGeom>
        </p:spPr>
      </p:pic>
      <p:sp>
        <p:nvSpPr>
          <p:cNvPr id="42" name="TextBox 41">
            <a:extLst>
              <a:ext uri="{FF2B5EF4-FFF2-40B4-BE49-F238E27FC236}">
                <a16:creationId xmlns:a16="http://schemas.microsoft.com/office/drawing/2014/main" id="{731B2ACD-2CC6-4243-9713-279BE2FA1139}"/>
              </a:ext>
            </a:extLst>
          </p:cNvPr>
          <p:cNvSpPr txBox="1"/>
          <p:nvPr/>
        </p:nvSpPr>
        <p:spPr>
          <a:xfrm>
            <a:off x="5502422" y="5816254"/>
            <a:ext cx="1224934" cy="286957"/>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Sponsorships</a:t>
            </a:r>
          </a:p>
        </p:txBody>
      </p:sp>
      <p:sp>
        <p:nvSpPr>
          <p:cNvPr id="43" name="TextBox 42">
            <a:extLst>
              <a:ext uri="{FF2B5EF4-FFF2-40B4-BE49-F238E27FC236}">
                <a16:creationId xmlns:a16="http://schemas.microsoft.com/office/drawing/2014/main" id="{55C99B77-8034-4A05-B76B-123EBF39B32F}"/>
              </a:ext>
            </a:extLst>
          </p:cNvPr>
          <p:cNvSpPr txBox="1"/>
          <p:nvPr/>
        </p:nvSpPr>
        <p:spPr>
          <a:xfrm rot="21057048">
            <a:off x="6650741" y="5114470"/>
            <a:ext cx="1224934" cy="246221"/>
          </a:xfrm>
          <a:prstGeom prst="rect">
            <a:avLst/>
          </a:prstGeom>
          <a:noFill/>
        </p:spPr>
        <p:txBody>
          <a:bodyPr wrap="square" rtlCol="0">
            <a:spAutoFit/>
          </a:bodyPr>
          <a:lstStyle/>
          <a:p>
            <a:pPr algn="ctr"/>
            <a:r>
              <a:rPr lang="en-US" sz="1000" dirty="0">
                <a:solidFill>
                  <a:schemeClr val="bg1"/>
                </a:solidFill>
                <a:latin typeface="Montserrat" panose="00000500000000000000" pitchFamily="50" charset="0"/>
              </a:rPr>
              <a:t>Investments</a:t>
            </a:r>
          </a:p>
        </p:txBody>
      </p:sp>
      <p:pic>
        <p:nvPicPr>
          <p:cNvPr id="37" name="Graphic 36" descr="Business Growth">
            <a:extLst>
              <a:ext uri="{FF2B5EF4-FFF2-40B4-BE49-F238E27FC236}">
                <a16:creationId xmlns:a16="http://schemas.microsoft.com/office/drawing/2014/main" id="{015CE3F2-B95C-4B5A-9269-9A3016939F2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844991" y="4109698"/>
            <a:ext cx="716212" cy="691251"/>
          </a:xfrm>
          <a:prstGeom prst="rect">
            <a:avLst/>
          </a:prstGeom>
        </p:spPr>
      </p:pic>
      <p:sp>
        <p:nvSpPr>
          <p:cNvPr id="46" name="TextBox 45">
            <a:extLst>
              <a:ext uri="{FF2B5EF4-FFF2-40B4-BE49-F238E27FC236}">
                <a16:creationId xmlns:a16="http://schemas.microsoft.com/office/drawing/2014/main" id="{5E318086-F0A5-414B-823D-5982FEF875F6}"/>
              </a:ext>
            </a:extLst>
          </p:cNvPr>
          <p:cNvSpPr txBox="1"/>
          <p:nvPr/>
        </p:nvSpPr>
        <p:spPr>
          <a:xfrm>
            <a:off x="7515674" y="3891655"/>
            <a:ext cx="1269166" cy="450055"/>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Venture Capital</a:t>
            </a:r>
          </a:p>
        </p:txBody>
      </p:sp>
      <p:sp>
        <p:nvSpPr>
          <p:cNvPr id="47" name="TextBox 46">
            <a:extLst>
              <a:ext uri="{FF2B5EF4-FFF2-40B4-BE49-F238E27FC236}">
                <a16:creationId xmlns:a16="http://schemas.microsoft.com/office/drawing/2014/main" id="{D5A1AAA8-B551-4B0E-AD25-A12F2DCA84FF}"/>
              </a:ext>
            </a:extLst>
          </p:cNvPr>
          <p:cNvSpPr txBox="1"/>
          <p:nvPr/>
        </p:nvSpPr>
        <p:spPr>
          <a:xfrm rot="20888821">
            <a:off x="7142719" y="2557851"/>
            <a:ext cx="1269166" cy="276956"/>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Grants</a:t>
            </a:r>
          </a:p>
        </p:txBody>
      </p:sp>
      <p:sp>
        <p:nvSpPr>
          <p:cNvPr id="48" name="TextBox 47">
            <a:hlinkHover r:id="rId14" action="ppaction://hlinksldjump"/>
            <a:extLst>
              <a:ext uri="{FF2B5EF4-FFF2-40B4-BE49-F238E27FC236}">
                <a16:creationId xmlns:a16="http://schemas.microsoft.com/office/drawing/2014/main" id="{425DD385-2320-42F2-80DA-E4FDB414B192}"/>
              </a:ext>
            </a:extLst>
          </p:cNvPr>
          <p:cNvSpPr txBox="1"/>
          <p:nvPr/>
        </p:nvSpPr>
        <p:spPr>
          <a:xfrm rot="21324729">
            <a:off x="6125936" y="1563538"/>
            <a:ext cx="1224934" cy="246221"/>
          </a:xfrm>
          <a:prstGeom prst="rect">
            <a:avLst/>
          </a:prstGeom>
          <a:noFill/>
        </p:spPr>
        <p:txBody>
          <a:bodyPr wrap="square" rtlCol="0">
            <a:spAutoFit/>
          </a:bodyPr>
          <a:lstStyle/>
          <a:p>
            <a:pPr algn="ctr"/>
            <a:r>
              <a:rPr lang="en-US" sz="1000" dirty="0">
                <a:solidFill>
                  <a:srgbClr val="4B772E"/>
                </a:solidFill>
                <a:latin typeface="Montserrat" panose="00000500000000000000" pitchFamily="50" charset="0"/>
              </a:rPr>
              <a:t>Donations</a:t>
            </a:r>
          </a:p>
        </p:txBody>
      </p:sp>
      <p:sp>
        <p:nvSpPr>
          <p:cNvPr id="51" name="TextBox 50">
            <a:extLst>
              <a:ext uri="{FF2B5EF4-FFF2-40B4-BE49-F238E27FC236}">
                <a16:creationId xmlns:a16="http://schemas.microsoft.com/office/drawing/2014/main" id="{8ACD2992-2B45-490F-B198-65125C7AE376}"/>
              </a:ext>
            </a:extLst>
          </p:cNvPr>
          <p:cNvSpPr txBox="1"/>
          <p:nvPr/>
        </p:nvSpPr>
        <p:spPr>
          <a:xfrm>
            <a:off x="302661" y="1416543"/>
            <a:ext cx="4525213" cy="646331"/>
          </a:xfrm>
          <a:prstGeom prst="rect">
            <a:avLst/>
          </a:prstGeom>
          <a:noFill/>
        </p:spPr>
        <p:txBody>
          <a:bodyPr wrap="square" rtlCol="0">
            <a:spAutoFit/>
          </a:bodyPr>
          <a:lstStyle/>
          <a:p>
            <a:r>
              <a:rPr lang="en-US" sz="3600" dirty="0">
                <a:latin typeface="Montserrat" panose="00000500000000000000" pitchFamily="50" charset="0"/>
              </a:rPr>
              <a:t>Revenue Model</a:t>
            </a:r>
            <a:endParaRPr lang="en-US" sz="2000" b="1" dirty="0">
              <a:latin typeface="Montserrat" panose="00000500000000000000" pitchFamily="50" charset="0"/>
            </a:endParaRPr>
          </a:p>
        </p:txBody>
      </p:sp>
      <p:pic>
        <p:nvPicPr>
          <p:cNvPr id="5" name="Graphic 4" descr="Document">
            <a:extLst>
              <a:ext uri="{FF2B5EF4-FFF2-40B4-BE49-F238E27FC236}">
                <a16:creationId xmlns:a16="http://schemas.microsoft.com/office/drawing/2014/main" id="{4E7D35F4-37B0-4F30-9911-1468FDB34A2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7561468" y="2795936"/>
            <a:ext cx="691350" cy="691350"/>
          </a:xfrm>
          <a:prstGeom prst="rect">
            <a:avLst/>
          </a:prstGeom>
        </p:spPr>
      </p:pic>
      <p:pic>
        <p:nvPicPr>
          <p:cNvPr id="7" name="Graphic 6" descr="Presentation with media">
            <a:extLst>
              <a:ext uri="{FF2B5EF4-FFF2-40B4-BE49-F238E27FC236}">
                <a16:creationId xmlns:a16="http://schemas.microsoft.com/office/drawing/2014/main" id="{42655ACB-D649-418E-BA44-6FCAA34D7C8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933043" y="2775299"/>
            <a:ext cx="741700" cy="741700"/>
          </a:xfrm>
          <a:prstGeom prst="rect">
            <a:avLst/>
          </a:prstGeom>
        </p:spPr>
      </p:pic>
      <p:pic>
        <p:nvPicPr>
          <p:cNvPr id="9" name="Graphic 8" descr="Group brainstorm">
            <a:extLst>
              <a:ext uri="{FF2B5EF4-FFF2-40B4-BE49-F238E27FC236}">
                <a16:creationId xmlns:a16="http://schemas.microsoft.com/office/drawing/2014/main" id="{4203A811-74A7-4787-843B-59279F6D517F}"/>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971932" y="5251589"/>
            <a:ext cx="873059" cy="873059"/>
          </a:xfrm>
          <a:prstGeom prst="rect">
            <a:avLst/>
          </a:prstGeom>
        </p:spPr>
      </p:pic>
      <p:pic>
        <p:nvPicPr>
          <p:cNvPr id="11" name="Graphic 10" descr="Love letter">
            <a:extLst>
              <a:ext uri="{FF2B5EF4-FFF2-40B4-BE49-F238E27FC236}">
                <a16:creationId xmlns:a16="http://schemas.microsoft.com/office/drawing/2014/main" id="{A7FD79F0-F24C-402F-9CB8-A9BDDE6CE95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303245" y="1828553"/>
            <a:ext cx="819075" cy="819075"/>
          </a:xfrm>
          <a:prstGeom prst="rect">
            <a:avLst/>
          </a:prstGeom>
        </p:spPr>
      </p:pic>
      <p:sp>
        <p:nvSpPr>
          <p:cNvPr id="3" name="Rectangle 2">
            <a:hlinkHover r:id="rId23" action="ppaction://hlinksldjump"/>
            <a:extLst>
              <a:ext uri="{FF2B5EF4-FFF2-40B4-BE49-F238E27FC236}">
                <a16:creationId xmlns:a16="http://schemas.microsoft.com/office/drawing/2014/main" id="{A9FD45D8-50D0-4852-8695-C40C9608B238}"/>
              </a:ext>
            </a:extLst>
          </p:cNvPr>
          <p:cNvSpPr/>
          <p:nvPr/>
        </p:nvSpPr>
        <p:spPr>
          <a:xfrm>
            <a:off x="5013960" y="3190875"/>
            <a:ext cx="2177415" cy="15533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latin typeface="Montserrat" panose="00000500000000000000" pitchFamily="50" charset="0"/>
              </a:rPr>
              <a:t>Agarthea accept donation from people who wants to help grow the Agarthea ecosystem</a:t>
            </a:r>
          </a:p>
        </p:txBody>
      </p:sp>
    </p:spTree>
    <p:extLst>
      <p:ext uri="{BB962C8B-B14F-4D97-AF65-F5344CB8AC3E}">
        <p14:creationId xmlns:p14="http://schemas.microsoft.com/office/powerpoint/2010/main" val="3996932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12629</TotalTime>
  <Words>3079</Words>
  <Application>Microsoft Office PowerPoint</Application>
  <PresentationFormat>Widescreen</PresentationFormat>
  <Paragraphs>586</Paragraphs>
  <Slides>50</Slides>
  <Notes>1</Notes>
  <HiddenSlides>20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STCaiyun</vt:lpstr>
      <vt:lpstr>Achilles Expanded</vt:lpstr>
      <vt:lpstr>Arial</vt:lpstr>
      <vt:lpstr>Calibri</vt:lpstr>
      <vt:lpstr>Calibri Light</vt:lpstr>
      <vt:lpstr>Montserrat</vt:lpstr>
      <vt:lpstr>Office Theme</vt:lpstr>
      <vt:lpstr>PowerPoint Presentation</vt:lpstr>
      <vt:lpstr>Agenda</vt:lpstr>
      <vt:lpstr>PowerPoint Presentation</vt:lpstr>
      <vt:lpstr>Agarthea</vt:lpstr>
      <vt:lpstr>Problems</vt:lpstr>
      <vt:lpstr>PowerPoint Presentation</vt:lpstr>
      <vt:lpstr>How does it all work?</vt:lpstr>
      <vt:lpstr>How does it all work?</vt:lpstr>
      <vt:lpstr>How does it all work?</vt:lpstr>
      <vt:lpstr>How does it all work?</vt:lpstr>
      <vt:lpstr>How does it all work?</vt:lpstr>
      <vt:lpstr>How does it all work?</vt:lpstr>
      <vt:lpstr>How does it all work?</vt:lpstr>
      <vt:lpstr>How does it all work?</vt:lpstr>
      <vt:lpstr>How does it all work?</vt:lpstr>
      <vt:lpstr>How does it all work?</vt:lpstr>
      <vt:lpstr>How does it all work?</vt:lpstr>
      <vt:lpstr>Competitors</vt:lpstr>
      <vt:lpstr>USP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Product</vt:lpstr>
      <vt:lpstr>Product</vt:lpstr>
      <vt:lpstr>Product</vt:lpstr>
      <vt:lpstr>Partnerships</vt:lpstr>
      <vt:lpstr>Agartheum</vt:lpstr>
      <vt:lpstr>Market Cap</vt:lpstr>
      <vt:lpstr>PowerPoint Presentation</vt:lpstr>
      <vt:lpstr>Agarthea Roadmap</vt:lpstr>
      <vt:lpstr>Conclusions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Yus Marcelina</dc:creator>
  <cp:lastModifiedBy>Yus Marcelina</cp:lastModifiedBy>
  <cp:revision>149</cp:revision>
  <dcterms:created xsi:type="dcterms:W3CDTF">2022-08-12T04:02:38Z</dcterms:created>
  <dcterms:modified xsi:type="dcterms:W3CDTF">2022-09-15T07:18:53Z</dcterms:modified>
</cp:coreProperties>
</file>